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60"/>
  </p:notesMasterIdLst>
  <p:sldIdLst>
    <p:sldId id="256" r:id="rId3"/>
    <p:sldId id="264" r:id="rId4"/>
    <p:sldId id="329" r:id="rId5"/>
    <p:sldId id="327" r:id="rId6"/>
    <p:sldId id="321" r:id="rId7"/>
    <p:sldId id="2147482863" r:id="rId8"/>
    <p:sldId id="2147482858" r:id="rId9"/>
    <p:sldId id="2147482860" r:id="rId10"/>
    <p:sldId id="2147482861" r:id="rId11"/>
    <p:sldId id="2147482862" r:id="rId12"/>
    <p:sldId id="2147482859" r:id="rId13"/>
    <p:sldId id="2147482864" r:id="rId14"/>
    <p:sldId id="2147482868" r:id="rId15"/>
    <p:sldId id="2147482853" r:id="rId16"/>
    <p:sldId id="2147482867" r:id="rId17"/>
    <p:sldId id="2147482865" r:id="rId18"/>
    <p:sldId id="2147482866" r:id="rId19"/>
    <p:sldId id="2147482869" r:id="rId20"/>
    <p:sldId id="2147482870" r:id="rId21"/>
    <p:sldId id="2147482855" r:id="rId22"/>
    <p:sldId id="2147482852" r:id="rId23"/>
    <p:sldId id="266" r:id="rId24"/>
    <p:sldId id="2147482856" r:id="rId25"/>
    <p:sldId id="2147482857" r:id="rId26"/>
    <p:sldId id="285" r:id="rId27"/>
    <p:sldId id="278" r:id="rId28"/>
    <p:sldId id="276" r:id="rId29"/>
    <p:sldId id="279" r:id="rId30"/>
    <p:sldId id="277" r:id="rId31"/>
    <p:sldId id="2147482851" r:id="rId32"/>
    <p:sldId id="2147482843" r:id="rId33"/>
    <p:sldId id="2147482848" r:id="rId34"/>
    <p:sldId id="2147482849" r:id="rId35"/>
    <p:sldId id="2147482850" r:id="rId36"/>
    <p:sldId id="265" r:id="rId37"/>
    <p:sldId id="2147482871" r:id="rId38"/>
    <p:sldId id="2147482873" r:id="rId39"/>
    <p:sldId id="2147482872" r:id="rId40"/>
    <p:sldId id="2147482874" r:id="rId41"/>
    <p:sldId id="2147482875" r:id="rId42"/>
    <p:sldId id="2147482876" r:id="rId43"/>
    <p:sldId id="2147482877" r:id="rId44"/>
    <p:sldId id="2147482880" r:id="rId45"/>
    <p:sldId id="322" r:id="rId46"/>
    <p:sldId id="324" r:id="rId47"/>
    <p:sldId id="2147482878" r:id="rId48"/>
    <p:sldId id="2147482879" r:id="rId49"/>
    <p:sldId id="2147482881" r:id="rId50"/>
    <p:sldId id="2147482882" r:id="rId51"/>
    <p:sldId id="2147482887" r:id="rId52"/>
    <p:sldId id="2147482884" r:id="rId53"/>
    <p:sldId id="2147482886" r:id="rId54"/>
    <p:sldId id="2147482885" r:id="rId55"/>
    <p:sldId id="2147482888" r:id="rId56"/>
    <p:sldId id="2147482889" r:id="rId57"/>
    <p:sldId id="317" r:id="rId58"/>
    <p:sldId id="319" r:id="rId59"/>
  </p:sldIdLst>
  <p:sldSz cx="12192000" cy="6858000"/>
  <p:notesSz cx="6819900" cy="99187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6CA8DB-36A9-41B4-A165-F2FB8EF189AB}">
          <p14:sldIdLst>
            <p14:sldId id="256"/>
            <p14:sldId id="264"/>
            <p14:sldId id="329"/>
            <p14:sldId id="327"/>
            <p14:sldId id="321"/>
          </p14:sldIdLst>
        </p14:section>
        <p14:section name="Problem" id="{1598E7EB-9DE8-F644-9C48-F44F1B470B7F}">
          <p14:sldIdLst>
            <p14:sldId id="2147482863"/>
            <p14:sldId id="2147482858"/>
            <p14:sldId id="2147482860"/>
            <p14:sldId id="2147482861"/>
            <p14:sldId id="2147482862"/>
            <p14:sldId id="2147482859"/>
            <p14:sldId id="2147482864"/>
          </p14:sldIdLst>
        </p14:section>
        <p14:section name="Data" id="{C15E3B8C-2BBF-A246-848E-CBE84EC830BB}">
          <p14:sldIdLst>
            <p14:sldId id="2147482868"/>
            <p14:sldId id="2147482853"/>
            <p14:sldId id="2147482867"/>
            <p14:sldId id="2147482865"/>
            <p14:sldId id="2147482866"/>
            <p14:sldId id="2147482869"/>
            <p14:sldId id="2147482870"/>
            <p14:sldId id="2147482855"/>
            <p14:sldId id="2147482852"/>
          </p14:sldIdLst>
        </p14:section>
        <p14:section name="Award" id="{79BB7380-BA08-F841-9E87-68B7A0B2DF6B}">
          <p14:sldIdLst>
            <p14:sldId id="266"/>
            <p14:sldId id="2147482856"/>
            <p14:sldId id="2147482857"/>
            <p14:sldId id="285"/>
            <p14:sldId id="278"/>
            <p14:sldId id="276"/>
            <p14:sldId id="279"/>
          </p14:sldIdLst>
        </p14:section>
        <p14:section name="Compute" id="{5814EEB8-63F4-644D-B449-7C5F13EB05D8}">
          <p14:sldIdLst>
            <p14:sldId id="277"/>
            <p14:sldId id="2147482851"/>
            <p14:sldId id="2147482843"/>
            <p14:sldId id="2147482848"/>
            <p14:sldId id="2147482849"/>
            <p14:sldId id="2147482850"/>
          </p14:sldIdLst>
        </p14:section>
        <p14:section name="Idea and Team Generation" id="{61651302-AC1B-4796-9700-1379B21E24D0}">
          <p14:sldIdLst>
            <p14:sldId id="265"/>
          </p14:sldIdLst>
        </p14:section>
        <p14:section name="DO NOT SHOW SUNDAY: Judges and Criteria" id="{1A309CEF-D251-4D5A-AC86-CE79983DCF92}">
          <p14:sldIdLst>
            <p14:sldId id="2147482871"/>
            <p14:sldId id="2147482873"/>
            <p14:sldId id="2147482872"/>
            <p14:sldId id="2147482874"/>
            <p14:sldId id="2147482875"/>
            <p14:sldId id="2147482876"/>
            <p14:sldId id="2147482877"/>
            <p14:sldId id="2147482880"/>
            <p14:sldId id="322"/>
            <p14:sldId id="324"/>
            <p14:sldId id="2147482878"/>
            <p14:sldId id="2147482879"/>
          </p14:sldIdLst>
        </p14:section>
        <p14:section name="Final" id="{60589062-0596-A34B-B3DC-6496E9A9765C}">
          <p14:sldIdLst>
            <p14:sldId id="2147482881"/>
            <p14:sldId id="2147482882"/>
            <p14:sldId id="2147482887"/>
            <p14:sldId id="2147482884"/>
            <p14:sldId id="2147482886"/>
            <p14:sldId id="2147482885"/>
            <p14:sldId id="2147482888"/>
            <p14:sldId id="2147482889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98CB02-551B-AFE5-B25E-6C35D81E889D}" name="Bhoomi Gadhia" initials="BG" userId="S::bgadhia@nvidia.com::d23bca9f-c446-4702-9de9-f24e93dfe22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61102-966B-43C7-B20D-C4D101ACE52B}" v="16" dt="2024-05-10T09:50:15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85011" autoAdjust="0"/>
  </p:normalViewPr>
  <p:slideViewPr>
    <p:cSldViewPr snapToGrid="0">
      <p:cViewPr varScale="1">
        <p:scale>
          <a:sx n="136" d="100"/>
          <a:sy n="136" d="100"/>
        </p:scale>
        <p:origin x="456" y="336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8/10/relationships/authors" Target="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ate Russell" userId="b1f757bc-439f-46b6-8272-bd5e2c290797" providerId="ADAL" clId="{6F561102-966B-43C7-B20D-C4D101ACE52B}"/>
    <pc:docChg chg="undo custSel addSld delSld modSld sldOrd modSection">
      <pc:chgData name="Ashley Kate Russell" userId="b1f757bc-439f-46b6-8272-bd5e2c290797" providerId="ADAL" clId="{6F561102-966B-43C7-B20D-C4D101ACE52B}" dt="2024-05-10T10:00:50.642" v="756" actId="478"/>
      <pc:docMkLst>
        <pc:docMk/>
      </pc:docMkLst>
      <pc:sldChg chg="modSp mod">
        <pc:chgData name="Ashley Kate Russell" userId="b1f757bc-439f-46b6-8272-bd5e2c290797" providerId="ADAL" clId="{6F561102-966B-43C7-B20D-C4D101ACE52B}" dt="2024-05-10T09:24:48.677" v="114" actId="20577"/>
        <pc:sldMkLst>
          <pc:docMk/>
          <pc:sldMk cId="2515911805" sldId="264"/>
        </pc:sldMkLst>
        <pc:spChg chg="mod">
          <ac:chgData name="Ashley Kate Russell" userId="b1f757bc-439f-46b6-8272-bd5e2c290797" providerId="ADAL" clId="{6F561102-966B-43C7-B20D-C4D101ACE52B}" dt="2024-05-10T09:24:48.677" v="114" actId="20577"/>
          <ac:spMkLst>
            <pc:docMk/>
            <pc:sldMk cId="2515911805" sldId="264"/>
            <ac:spMk id="9" creationId="{6C21E60F-3211-1FD7-F497-3E70006AA6DB}"/>
          </ac:spMkLst>
        </pc:spChg>
      </pc:sldChg>
      <pc:sldChg chg="addSp modSp mod">
        <pc:chgData name="Ashley Kate Russell" userId="b1f757bc-439f-46b6-8272-bd5e2c290797" providerId="ADAL" clId="{6F561102-966B-43C7-B20D-C4D101ACE52B}" dt="2024-05-10T09:48:12.988" v="597" actId="20577"/>
        <pc:sldMkLst>
          <pc:docMk/>
          <pc:sldMk cId="2467950591" sldId="265"/>
        </pc:sldMkLst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2" creationId="{33291C90-1A83-2809-F8C2-21D5841A490A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3" creationId="{6A58FD23-2333-D317-C661-2B00159A7E81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4" creationId="{A991000E-281C-061B-97B1-58D09B02410F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5" creationId="{2022CE9D-E264-1B14-BA5B-2ADFC4338C5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6" creationId="{7DCC3596-E8C3-CA8F-52FD-52391283475D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8" creationId="{3E0B7603-2264-2101-54A9-072A73BF37A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9" creationId="{82B85FA6-5A4B-D737-CFD5-B37AF9F4191D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0" creationId="{10ED1492-27AD-E7F9-3501-06166E31ABF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1" creationId="{175CF6EC-D97C-748E-11A2-1CBF8C0D183C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2" creationId="{2CF5C796-4AB3-3A87-3849-1736F9FFCBCF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3" creationId="{F56E8229-CE77-58CE-7ADA-FC043634569C}"/>
          </ac:spMkLst>
        </pc:spChg>
        <pc:spChg chg="add mod">
          <ac:chgData name="Ashley Kate Russell" userId="b1f757bc-439f-46b6-8272-bd5e2c290797" providerId="ADAL" clId="{6F561102-966B-43C7-B20D-C4D101ACE52B}" dt="2024-05-10T09:48:12.988" v="597" actId="20577"/>
          <ac:spMkLst>
            <pc:docMk/>
            <pc:sldMk cId="2467950591" sldId="265"/>
            <ac:spMk id="14" creationId="{7A2C4714-A25C-5437-C887-D3FF47BFFEAA}"/>
          </ac:spMkLst>
        </pc:spChg>
      </pc:sldChg>
      <pc:sldChg chg="modSp mod">
        <pc:chgData name="Ashley Kate Russell" userId="b1f757bc-439f-46b6-8272-bd5e2c290797" providerId="ADAL" clId="{6F561102-966B-43C7-B20D-C4D101ACE52B}" dt="2024-05-10T09:33:30.022" v="132" actId="113"/>
        <pc:sldMkLst>
          <pc:docMk/>
          <pc:sldMk cId="0" sldId="276"/>
        </pc:sldMkLst>
        <pc:spChg chg="mod">
          <ac:chgData name="Ashley Kate Russell" userId="b1f757bc-439f-46b6-8272-bd5e2c290797" providerId="ADAL" clId="{6F561102-966B-43C7-B20D-C4D101ACE52B}" dt="2024-05-10T09:33:30.022" v="132" actId="113"/>
          <ac:spMkLst>
            <pc:docMk/>
            <pc:sldMk cId="0" sldId="276"/>
            <ac:spMk id="252" creationId="{00000000-0000-0000-0000-000000000000}"/>
          </ac:spMkLst>
        </pc:spChg>
      </pc:sldChg>
      <pc:sldChg chg="delSp modSp mod">
        <pc:chgData name="Ashley Kate Russell" userId="b1f757bc-439f-46b6-8272-bd5e2c290797" providerId="ADAL" clId="{6F561102-966B-43C7-B20D-C4D101ACE52B}" dt="2024-05-10T09:31:38.760" v="130" actId="1076"/>
        <pc:sldMkLst>
          <pc:docMk/>
          <pc:sldMk cId="1038524814" sldId="316"/>
        </pc:sldMkLst>
        <pc:spChg chg="mod">
          <ac:chgData name="Ashley Kate Russell" userId="b1f757bc-439f-46b6-8272-bd5e2c290797" providerId="ADAL" clId="{6F561102-966B-43C7-B20D-C4D101ACE52B}" dt="2024-05-10T09:31:38.760" v="130" actId="1076"/>
          <ac:spMkLst>
            <pc:docMk/>
            <pc:sldMk cId="1038524814" sldId="316"/>
            <ac:spMk id="4" creationId="{7AC8A708-0F31-738C-14AA-97BC78C008B0}"/>
          </ac:spMkLst>
        </pc:spChg>
        <pc:spChg chg="del mod">
          <ac:chgData name="Ashley Kate Russell" userId="b1f757bc-439f-46b6-8272-bd5e2c290797" providerId="ADAL" clId="{6F561102-966B-43C7-B20D-C4D101ACE52B}" dt="2024-05-10T09:31:29.202" v="117" actId="478"/>
          <ac:spMkLst>
            <pc:docMk/>
            <pc:sldMk cId="1038524814" sldId="316"/>
            <ac:spMk id="8" creationId="{7768E763-D914-19A0-B4FC-C5C7B01F5D43}"/>
          </ac:spMkLst>
        </pc:spChg>
        <pc:picChg chg="del">
          <ac:chgData name="Ashley Kate Russell" userId="b1f757bc-439f-46b6-8272-bd5e2c290797" providerId="ADAL" clId="{6F561102-966B-43C7-B20D-C4D101ACE52B}" dt="2024-05-10T09:31:26.130" v="115" actId="478"/>
          <ac:picMkLst>
            <pc:docMk/>
            <pc:sldMk cId="1038524814" sldId="316"/>
            <ac:picMk id="7" creationId="{0124465E-2740-EAFA-A848-3E07D9266B80}"/>
          </ac:picMkLst>
        </pc:picChg>
        <pc:picChg chg="del">
          <ac:chgData name="Ashley Kate Russell" userId="b1f757bc-439f-46b6-8272-bd5e2c290797" providerId="ADAL" clId="{6F561102-966B-43C7-B20D-C4D101ACE52B}" dt="2024-05-10T09:31:29.818" v="118" actId="478"/>
          <ac:picMkLst>
            <pc:docMk/>
            <pc:sldMk cId="1038524814" sldId="316"/>
            <ac:picMk id="3074" creationId="{F80EE31D-16FF-1F48-694A-71227E3ED582}"/>
          </ac:picMkLst>
        </pc:picChg>
      </pc:sldChg>
      <pc:sldChg chg="addSp modSp mod">
        <pc:chgData name="Ashley Kate Russell" userId="b1f757bc-439f-46b6-8272-bd5e2c290797" providerId="ADAL" clId="{6F561102-966B-43C7-B20D-C4D101ACE52B}" dt="2024-05-10T09:58:48.940" v="754" actId="20577"/>
        <pc:sldMkLst>
          <pc:docMk/>
          <pc:sldMk cId="650429078" sldId="322"/>
        </pc:sldMkLst>
        <pc:spChg chg="add mod">
          <ac:chgData name="Ashley Kate Russell" userId="b1f757bc-439f-46b6-8272-bd5e2c290797" providerId="ADAL" clId="{6F561102-966B-43C7-B20D-C4D101ACE52B}" dt="2024-05-10T09:58:48.940" v="754" actId="20577"/>
          <ac:spMkLst>
            <pc:docMk/>
            <pc:sldMk cId="650429078" sldId="322"/>
            <ac:spMk id="2" creationId="{5F6251A9-756A-308C-5AF2-8CFA6E36ACB2}"/>
          </ac:spMkLst>
        </pc:spChg>
      </pc:sldChg>
      <pc:sldChg chg="del">
        <pc:chgData name="Ashley Kate Russell" userId="b1f757bc-439f-46b6-8272-bd5e2c290797" providerId="ADAL" clId="{6F561102-966B-43C7-B20D-C4D101ACE52B}" dt="2024-05-10T10:00:44.510" v="755" actId="2696"/>
        <pc:sldMkLst>
          <pc:docMk/>
          <pc:sldMk cId="613116040" sldId="323"/>
        </pc:sldMkLst>
      </pc:sldChg>
      <pc:sldChg chg="addSp delSp modSp mod">
        <pc:chgData name="Ashley Kate Russell" userId="b1f757bc-439f-46b6-8272-bd5e2c290797" providerId="ADAL" clId="{6F561102-966B-43C7-B20D-C4D101ACE52B}" dt="2024-05-10T10:00:50.642" v="756" actId="478"/>
        <pc:sldMkLst>
          <pc:docMk/>
          <pc:sldMk cId="443137474" sldId="325"/>
        </pc:sldMkLst>
        <pc:spChg chg="add mod">
          <ac:chgData name="Ashley Kate Russell" userId="b1f757bc-439f-46b6-8272-bd5e2c290797" providerId="ADAL" clId="{6F561102-966B-43C7-B20D-C4D101ACE52B}" dt="2024-05-10T09:49:44.103" v="644" actId="403"/>
          <ac:spMkLst>
            <pc:docMk/>
            <pc:sldMk cId="443137474" sldId="325"/>
            <ac:spMk id="2" creationId="{7E421D0C-D8B9-9CDA-039E-E6F5859EF48B}"/>
          </ac:spMkLst>
        </pc:spChg>
        <pc:spChg chg="add del mod">
          <ac:chgData name="Ashley Kate Russell" userId="b1f757bc-439f-46b6-8272-bd5e2c290797" providerId="ADAL" clId="{6F561102-966B-43C7-B20D-C4D101ACE52B}" dt="2024-05-10T10:00:50.642" v="756" actId="478"/>
          <ac:spMkLst>
            <pc:docMk/>
            <pc:sldMk cId="443137474" sldId="325"/>
            <ac:spMk id="3" creationId="{83F5B0B8-42F0-B277-7472-8F4A135E4613}"/>
          </ac:spMkLst>
        </pc:spChg>
      </pc:sldChg>
      <pc:sldChg chg="addSp modSp add mod ord">
        <pc:chgData name="Ashley Kate Russell" userId="b1f757bc-439f-46b6-8272-bd5e2c290797" providerId="ADAL" clId="{6F561102-966B-43C7-B20D-C4D101ACE52B}" dt="2024-05-10T09:50:19.057" v="670" actId="20577"/>
        <pc:sldMkLst>
          <pc:docMk/>
          <pc:sldMk cId="527177657" sldId="326"/>
        </pc:sldMkLst>
        <pc:spChg chg="add mod">
          <ac:chgData name="Ashley Kate Russell" userId="b1f757bc-439f-46b6-8272-bd5e2c290797" providerId="ADAL" clId="{6F561102-966B-43C7-B20D-C4D101ACE52B}" dt="2024-05-10T09:50:19.057" v="670" actId="20577"/>
          <ac:spMkLst>
            <pc:docMk/>
            <pc:sldMk cId="527177657" sldId="326"/>
            <ac:spMk id="2" creationId="{C827B4DF-1C94-691D-593B-837AD79A59E2}"/>
          </ac:spMkLst>
        </pc:spChg>
      </pc:sldChg>
      <pc:sldChg chg="modSp new mod">
        <pc:chgData name="Ashley Kate Russell" userId="b1f757bc-439f-46b6-8272-bd5e2c290797" providerId="ADAL" clId="{6F561102-966B-43C7-B20D-C4D101ACE52B}" dt="2024-05-10T09:53:33.507" v="737" actId="20577"/>
        <pc:sldMkLst>
          <pc:docMk/>
          <pc:sldMk cId="3003004308" sldId="327"/>
        </pc:sldMkLst>
        <pc:spChg chg="mod">
          <ac:chgData name="Ashley Kate Russell" userId="b1f757bc-439f-46b6-8272-bd5e2c290797" providerId="ADAL" clId="{6F561102-966B-43C7-B20D-C4D101ACE52B}" dt="2024-05-10T09:53:33.507" v="737" actId="20577"/>
          <ac:spMkLst>
            <pc:docMk/>
            <pc:sldMk cId="3003004308" sldId="327"/>
            <ac:spMk id="2" creationId="{00F1E78E-1B06-642D-31B9-87878AEA87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8AA48-652E-D140-8C0D-14EBC2E3D6C8}" type="datetimeFigureOut">
              <a:rPr lang="en-NL" smtClean="0"/>
              <a:t>9/14/24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73374"/>
            <a:ext cx="5455920" cy="3905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F007-5803-A54C-A632-B66C163848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170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85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036bc593d_1_108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036bc593d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317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6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204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14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740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5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843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1789-2969-9821-DEB9-9E890F185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4A81B-382E-2642-B705-94FFDE002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1408C6-6A97-33FD-642F-400A2C247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1BF21-6ACE-9D91-62A4-77FBA41852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3209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98170-73B3-47B3-D3F6-A3E81ECD1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A625AD-C74F-0B7B-A458-D879B1F02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FE204-5A06-AA04-7DCC-8EEFDBD42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C371F-CF17-7F5C-8E69-C03B07A799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2078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67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A8A60-D82E-0EE0-F681-096DF5B2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A47348-64B4-6C46-AB4B-42B87B442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D3F96-D172-D3DE-5E3A-7368BF5C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CEBCC-0660-1BBE-54F4-FFE481929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1094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9056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5159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0A6A4-FD98-785B-4816-72431AE40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4D7B4-B81F-4D42-16CE-A4CA3FA63B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24DA47-2CA6-3677-8302-A70700DB8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0866-E43C-A852-60D0-CCD562EB4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8578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43299-7416-EEB1-3E60-CFC3A099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A80CA1-2519-BCFE-C1B6-1A999C33F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20461B-92E8-37DF-B6D6-ABBBC643C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71E32-2BB8-6748-B8F2-4823443F6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98087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8D906-972C-E64C-B895-D98B4635A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5DECE2-1E2D-0A75-7600-C8913B121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D9476A-556A-3B6C-60B4-44D8CAE01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73643-7C2D-6F50-B399-A59432EFAC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52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388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F590D-C9AE-31AA-6F37-D2A2062D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70F6B6-E9F4-960C-2B0B-9A00372C4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328C4B-0028-7A44-3F50-A92D8262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1D6C4-4491-D4C8-C756-2B8C9EF86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24217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5E3A-5957-3AF9-03E7-FA961847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57EC6-824A-5FE4-869D-847070B5CD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0D249-AFFC-A2A1-9956-717B681A0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EF92DB-1EB3-D4ED-B9D5-01254141A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479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794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27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474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1884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27a172c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b27a172c01_0_6:notes"/>
          <p:cNvSpPr txBox="1">
            <a:spLocks noGrp="1"/>
          </p:cNvSpPr>
          <p:nvPr>
            <p:ph type="body" idx="1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95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036bc593d_1_103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g13036bc593d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d4d2503631f2ad_99:notes"/>
          <p:cNvSpPr txBox="1">
            <a:spLocks noGrp="1"/>
          </p:cNvSpPr>
          <p:nvPr>
            <p:ph type="body" idx="1"/>
          </p:nvPr>
        </p:nvSpPr>
        <p:spPr>
          <a:xfrm>
            <a:off x="682607" y="4773036"/>
            <a:ext cx="5454727" cy="3905976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dd4d2503631f2ad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DD-4A42-7DA2-F79D-55A5B951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70BDB-8DF0-080E-F5DF-FAC0C869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F41B-14BF-C715-7A8A-D70F66F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4199-6D22-DBF7-5531-A5BA1B32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18E-091A-ABBA-17A9-FF4440A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73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ABD9-E4A4-A6BF-FCE0-2B7A9287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C9489-9010-5B85-1D7F-B6C82EA7E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81B3-450A-6483-CE58-AD21F3E2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46D3-FB40-B297-D831-DD9C36E2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0BAAF-8153-1691-A3D5-1883784A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08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6AAD-52ED-F83A-6962-316DA99CE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7F76-F891-8F99-B9A8-78E4CC4E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903A-E20D-9EFE-968D-AE3C91A4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43D59-889F-1A10-D59B-68B8040C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2002A-D1B4-6656-4F8E-CC7CD55C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552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93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185353" y="136525"/>
            <a:ext cx="11467071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85353" y="849441"/>
            <a:ext cx="11467071" cy="57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lvl="2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337" y="994526"/>
            <a:ext cx="6427405" cy="1645920"/>
          </a:xfrm>
        </p:spPr>
        <p:txBody>
          <a:bodyPr anchor="b">
            <a:normAutofit/>
          </a:bodyPr>
          <a:lstStyle>
            <a:lvl1pPr algn="l">
              <a:defRPr sz="2933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4337" y="2647242"/>
            <a:ext cx="6427405" cy="567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67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28388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0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5000307" y="3518841"/>
            <a:ext cx="3673430" cy="24973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32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141" y="3518841"/>
            <a:ext cx="3674174" cy="26215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17265" y="3713813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317265" y="4576671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6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394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55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026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FBE2-9B31-4ED0-C6FE-27896F62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0BB8-95B2-3F66-EDD6-A47B704C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1100-4134-CED9-091A-B83372EB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F0117-7129-D53D-0CAC-86CE2AE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B2B0D-0345-79FB-A8E3-4A95E2EB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850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3823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7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50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6416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591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10896600" y="6111238"/>
            <a:ext cx="1295400" cy="746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6720946" y="0"/>
            <a:ext cx="5471054" cy="6857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731520" anchor="ctr"/>
          <a:lstStyle/>
          <a:p>
            <a:pPr lvl="0" indent="0" algn="ctr" defTabSz="914309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US" sz="1333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868051"/>
            <a:ext cx="4059935" cy="1121898"/>
          </a:xfrm>
        </p:spPr>
        <p:txBody>
          <a:bodyPr anchor="ctr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43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276531"/>
            <a:ext cx="4047744" cy="1121898"/>
          </a:xfrm>
        </p:spPr>
        <p:txBody>
          <a:bodyPr anchor="b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3427707"/>
            <a:ext cx="4047744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60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953D-EA3C-9D75-970A-1F818812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E361-0757-C584-1603-439AC0F8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D2EB-DC4E-949E-09ED-8A1B0B98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C1FFF-0940-7CF1-BA84-66A1FFD0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41621-E684-2611-996D-2FE4CDB3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0054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020883" y="1616604"/>
            <a:ext cx="8150234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020883" y="5687987"/>
            <a:ext cx="81502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020883" y="5917189"/>
            <a:ext cx="81502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2418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6451600" y="2306656"/>
            <a:ext cx="5194532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22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97600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544875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544875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532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686117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97602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337851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294409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294409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2944215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2944215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066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49491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97679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868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1037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1037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97680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97680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44324" y="5687987"/>
            <a:ext cx="35967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044324" y="5917189"/>
            <a:ext cx="35967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7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3586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57418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5869" y="1616604"/>
            <a:ext cx="2656377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89753" y="1616604"/>
            <a:ext cx="2656378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7987"/>
            <a:ext cx="265596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7987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7189"/>
            <a:ext cx="265596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7189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7987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7189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7987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7189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3212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6173586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2421773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425529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2425529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177851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177851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752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430088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552281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805324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6035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56035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01870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301870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054192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054192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494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78357" y="5686374"/>
            <a:ext cx="265176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62191" y="5686374"/>
            <a:ext cx="265677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8357" y="5909019"/>
            <a:ext cx="265176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62191" y="5909019"/>
            <a:ext cx="265677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962191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77835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59452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4525" y="5686374"/>
            <a:ext cx="265048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4525" y="5909019"/>
            <a:ext cx="265048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396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36203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78202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989354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6374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5576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6374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5576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24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F96D-319C-10C8-A7D4-2F66B90D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8717-29F9-1FB8-231B-58F1634E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8685E-5BF2-9F01-1779-55866D48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D081B-9287-FD50-9B58-10E8654B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9CBEE-94BB-C102-A686-FB917696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972F0-FE4C-6393-BD25-F23F360A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1551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27370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9140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27370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79140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7372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92657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28719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77470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77470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75873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3580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3580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547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94098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5868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098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868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798714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30086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4419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4419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04801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02536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02536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55370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548294" y="5701190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48294" y="5930392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388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6061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41368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28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285721" lvl="0" indent="-285721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621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3776425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23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973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4172373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8300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8300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8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7177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17799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177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17799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054598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4598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54598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54598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4040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04100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040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04100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766301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66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66301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66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0796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4478187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1902070"/>
            <a:ext cx="8086165" cy="24356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5799204" y="4061509"/>
            <a:ext cx="612668" cy="1564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566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2052918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6340779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2052918" y="1265603"/>
            <a:ext cx="8086165" cy="1564403"/>
            <a:chOff x="6158753" y="6234204"/>
            <a:chExt cx="24258494" cy="46932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368997" y="6234204"/>
              <a:ext cx="1838004" cy="469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566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3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3959443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2351184"/>
            <a:ext cx="8086165" cy="146774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2052918" y="1755688"/>
            <a:ext cx="8086165" cy="3398331"/>
            <a:chOff x="6158753" y="6264684"/>
            <a:chExt cx="24258494" cy="1019499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368996" y="6264684"/>
              <a:ext cx="1866618" cy="10194995"/>
              <a:chOff x="17368996" y="5634063"/>
              <a:chExt cx="1866618" cy="1019499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368996" y="5634063"/>
                <a:ext cx="1838007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397610" y="11135848"/>
                <a:ext cx="1838004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4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ADFB-9B91-6970-ABBF-11F79615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C8CD-323A-D940-5051-462F7301B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8313A-9D83-EAF2-8411-3E42F430A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907AB-B102-8598-87DE-D99146E24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EA8-2339-E314-3823-E6956609C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072E7-3B55-11DA-8F76-299AC8B8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469A2-BE1B-C73D-23F2-600DF5EA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7D645-915F-44EE-73F5-348CAAC1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0184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57169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5716902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5734873" y="1798320"/>
            <a:ext cx="188976" cy="5059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289" y="621745"/>
            <a:ext cx="6158896" cy="19812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3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1627699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2311012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2823521" indent="0">
              <a:buFontTx/>
              <a:buNone/>
              <a:defRPr lang="en-US" sz="2666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0" y="0"/>
            <a:ext cx="188976" cy="2499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4753" y="3590667"/>
            <a:ext cx="7577959" cy="182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467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4754" y="3008254"/>
            <a:ext cx="7577959" cy="584755"/>
          </a:xfrm>
          <a:prstGeom prst="rect">
            <a:avLst/>
          </a:prstGeom>
        </p:spPr>
        <p:txBody>
          <a:bodyPr/>
          <a:lstStyle>
            <a:lvl1pPr algn="l">
              <a:defRPr sz="4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714" y="2082682"/>
            <a:ext cx="785753" cy="7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5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1_CONFIDENTI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52385" marR="0" lvl="0" indent="-16931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14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16085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1333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15238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120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1439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10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13545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933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236162" y="6545262"/>
            <a:ext cx="24384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NVIDIA CONFIDENTIAL. DO NOT DISTRIBUTE.</a:t>
            </a:r>
            <a:endParaRPr sz="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47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9pPr>
          </a:lstStyle>
          <a:p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26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1_Complex_Timelin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" y="7577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72115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941F-88E5-4038-BD84-1F61E0BF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6A75-3926-4B35-93B1-F23B60BB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9FFC-62B1-4823-9979-573BEC5B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D95BC-C67D-4D17-B3D5-6D69EC71ECD9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8B129-3DD1-44A4-8BD7-BD152449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59FE-F8DA-4F5A-BB2D-28EC953C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9BD7-5D9B-4048-BB53-4B228B0E9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752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1_4-up Imag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>
            <a:spLocks noGrp="1"/>
          </p:cNvSpPr>
          <p:nvPr>
            <p:ph type="pic" idx="2"/>
          </p:nvPr>
        </p:nvSpPr>
        <p:spPr>
          <a:xfrm>
            <a:off x="6173587" y="1616604"/>
            <a:ext cx="26608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"/>
          <p:cNvSpPr>
            <a:spLocks noGrp="1"/>
          </p:cNvSpPr>
          <p:nvPr>
            <p:ph type="pic" idx="3"/>
          </p:nvPr>
        </p:nvSpPr>
        <p:spPr>
          <a:xfrm>
            <a:off x="3357417" y="1616604"/>
            <a:ext cx="26608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1"/>
          <p:cNvSpPr>
            <a:spLocks noGrp="1"/>
          </p:cNvSpPr>
          <p:nvPr>
            <p:ph type="pic" idx="4"/>
          </p:nvPr>
        </p:nvSpPr>
        <p:spPr>
          <a:xfrm>
            <a:off x="545868" y="1616604"/>
            <a:ext cx="26564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1"/>
          <p:cNvSpPr>
            <a:spLocks noGrp="1"/>
          </p:cNvSpPr>
          <p:nvPr>
            <p:ph type="pic" idx="5"/>
          </p:nvPr>
        </p:nvSpPr>
        <p:spPr>
          <a:xfrm>
            <a:off x="8989753" y="1616604"/>
            <a:ext cx="26564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1"/>
          <p:cNvSpPr txBox="1">
            <a:spLocks noGrp="1"/>
          </p:cNvSpPr>
          <p:nvPr>
            <p:ph type="body" idx="6"/>
          </p:nvPr>
        </p:nvSpPr>
        <p:spPr>
          <a:xfrm>
            <a:off x="3362445" y="5687988"/>
            <a:ext cx="26560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7"/>
          </p:nvPr>
        </p:nvSpPr>
        <p:spPr>
          <a:xfrm>
            <a:off x="543509" y="5687988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8"/>
          </p:nvPr>
        </p:nvSpPr>
        <p:spPr>
          <a:xfrm>
            <a:off x="3362445" y="5917189"/>
            <a:ext cx="26560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9"/>
          </p:nvPr>
        </p:nvSpPr>
        <p:spPr>
          <a:xfrm>
            <a:off x="543509" y="5917189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3"/>
          </p:nvPr>
        </p:nvSpPr>
        <p:spPr>
          <a:xfrm>
            <a:off x="6175844" y="5687988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4"/>
          </p:nvPr>
        </p:nvSpPr>
        <p:spPr>
          <a:xfrm>
            <a:off x="6175844" y="5917189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5"/>
          </p:nvPr>
        </p:nvSpPr>
        <p:spPr>
          <a:xfrm>
            <a:off x="8992013" y="5687988"/>
            <a:ext cx="26492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6"/>
          </p:nvPr>
        </p:nvSpPr>
        <p:spPr>
          <a:xfrm>
            <a:off x="8992013" y="5917189"/>
            <a:ext cx="26492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00027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1_CODING Layou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/>
          <p:nvPr/>
        </p:nvSpPr>
        <p:spPr>
          <a:xfrm>
            <a:off x="10896600" y="6111239"/>
            <a:ext cx="1295600" cy="7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32"/>
          <p:cNvSpPr txBox="1">
            <a:spLocks noGrp="1"/>
          </p:cNvSpPr>
          <p:nvPr>
            <p:ph type="title"/>
          </p:nvPr>
        </p:nvSpPr>
        <p:spPr>
          <a:xfrm>
            <a:off x="865632" y="100689"/>
            <a:ext cx="4880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24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7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2"/>
          <p:cNvSpPr txBox="1">
            <a:spLocks noGrp="1"/>
          </p:cNvSpPr>
          <p:nvPr>
            <p:ph type="body" idx="1"/>
          </p:nvPr>
        </p:nvSpPr>
        <p:spPr>
          <a:xfrm>
            <a:off x="865632" y="2329397"/>
            <a:ext cx="4880000" cy="3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9789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1219078" marR="0" lvl="1" indent="-38942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828617" marR="0" lvl="2" indent="-38096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2438156" marR="0" lvl="3" indent="-37249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3047695" marR="0" lvl="4" indent="-3640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sz="933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body" idx="2"/>
          </p:nvPr>
        </p:nvSpPr>
        <p:spPr>
          <a:xfrm>
            <a:off x="865632" y="1243923"/>
            <a:ext cx="4880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1219078" marR="0" lvl="1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6720947" y="0"/>
            <a:ext cx="5471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67" tIns="731533" rIns="60967" bIns="30467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333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7" name="Google Shape;387;p32"/>
          <p:cNvGrpSpPr/>
          <p:nvPr/>
        </p:nvGrpSpPr>
        <p:grpSpPr>
          <a:xfrm>
            <a:off x="0" y="6501472"/>
            <a:ext cx="776856" cy="361021"/>
            <a:chOff x="0" y="19504414"/>
            <a:chExt cx="2330569" cy="1083065"/>
          </a:xfrm>
        </p:grpSpPr>
        <p:sp>
          <p:nvSpPr>
            <p:cNvPr id="388" name="Google Shape;388;p3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89" name="Google Shape;389;p3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0" name="Google Shape;390;p32"/>
          <p:cNvCxnSpPr/>
          <p:nvPr/>
        </p:nvCxnSpPr>
        <p:spPr>
          <a:xfrm>
            <a:off x="0" y="1897743"/>
            <a:ext cx="57456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3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019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D95D-F878-AA36-4F1E-41678466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CC9E6-8708-0745-6BFA-6CF8609C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CD18A-2B25-F4D3-5400-C87EA285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01CAA-3447-3CDC-2D6E-CFC4E263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520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482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8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482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39" lvl="0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266">
                <a:solidFill>
                  <a:schemeClr val="dk2"/>
                </a:solidFill>
              </a:defRPr>
            </a:lvl1pPr>
            <a:lvl2pPr marL="1219078" lvl="1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1828617" lvl="2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>
                <a:solidFill>
                  <a:schemeClr val="dk2"/>
                </a:solidFill>
              </a:defRPr>
            </a:lvl3pPr>
            <a:lvl4pPr marL="2438156" lvl="3" indent="-431757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3047695" lvl="4" indent="-44868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657234" lvl="5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4266773" lvl="6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4876312" lvl="7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5485851" lvl="8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3996" name="Google Shape;3996;p482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8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39" lvl="0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Trebuchet MS"/>
              <a:buNone/>
              <a:defRPr sz="2666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078" lvl="1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lvl="2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lvl="3" indent="-304770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lvl="4" indent="-304770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lvl="5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4266773" lvl="6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4876312" lvl="7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5485851" lvl="8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3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44" indent="-25574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8929" indent="-25398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653" indent="-18872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1870" indent="-25398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2839" indent="-25398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3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9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6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0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071189" y="2665703"/>
            <a:ext cx="8049600" cy="1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3866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5685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1_Title, Sub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Autofit/>
          </a:bodyPr>
          <a:lstStyle>
            <a:lvl1pPr marL="304785" marR="0" lvl="0" indent="-15239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69" marR="0" lvl="1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355" marR="0" lvl="2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19139" marR="0" lvl="3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23924" marR="0" lvl="4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28708" marR="0" lvl="5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33494" marR="0" lvl="6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8278" marR="0" lvl="7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51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1CF0B-0C71-A2D0-0E11-B7DAD649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4CA54-DFBA-8C60-9814-F3914F15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3EA09-7ECC-3559-4AF1-AE28BDA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6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45CD-75F0-4F16-835C-E250DC96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0506-708D-366F-85DC-6193EC54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E1482-495E-8810-6CEF-1C26F9BFC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42170-5C63-BE96-938A-1ADB6A2C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3DF78-4923-C8D8-71E1-06743B62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F351F-2DBE-DAE0-7433-AD4BC77F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613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C632-59CE-A941-9D68-FE7213C4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01E4-C192-5868-11D1-C0BDF567D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2924F-CDFA-F417-B71D-22F5642E8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DB8A5-06B3-8EBA-8A39-B21BFB0D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3E554-A063-DDAD-3D66-A0D173B4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4BDEE-D09B-EB29-AE80-112B8E11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630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424DF-0D6D-582C-68AA-C3637314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DE73-1D9B-18F5-FD94-7E7E39C0E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DA46F-B5DC-E7D8-A0A1-C339D2858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0EB39-F645-0B4A-BE2C-8579F4A417FC}" type="datetimeFigureOut">
              <a:rPr lang="en-NL" smtClean="0"/>
              <a:t>9/14/24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1CABE-52E0-4F65-45B9-FF487F1C1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5CEB-7105-C65F-3945-7D86243C2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68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11353800" y="6501472"/>
            <a:ext cx="838200" cy="357594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4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7" r:id="rId44"/>
    <p:sldLayoutId id="2147483708" r:id="rId45"/>
    <p:sldLayoutId id="2147483713" r:id="rId46"/>
    <p:sldLayoutId id="2147483715" r:id="rId47"/>
    <p:sldLayoutId id="2147483716" r:id="rId48"/>
    <p:sldLayoutId id="2147483717" r:id="rId49"/>
    <p:sldLayoutId id="2147483718" r:id="rId5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309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NVIDIA Sans" panose="020B0503020203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ocs.google.com/spreadsheets/d/1zthOg-z1wTAHymdNf6mA2cvjru8OAWflWp7Tl9vdTdk/edit#gid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6.png"/><Relationship Id="rId5" Type="http://schemas.openxmlformats.org/officeDocument/2006/relationships/hyperlink" Target="https://docs.google.com/spreadsheets/d/1zthOg-z1wTAHymdNf6mA2cvjru8OAWflWp7Tl9vdTdk/edit#gid=0" TargetMode="Externa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5" Type="http://schemas.openxmlformats.org/officeDocument/2006/relationships/image" Target="../media/image58.png"/><Relationship Id="rId4" Type="http://schemas.openxmlformats.org/officeDocument/2006/relationships/hyperlink" Target="https://docs.google.com/spreadsheets/d/1zthOg-z1wTAHymdNf6mA2cvjru8OAWflWp7Tl9vdTdk/edit#gid=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5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3163C8-3EEC-9DF7-E5C0-7FB03765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0"/>
            <a:ext cx="31750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B2E1B9-70BF-52A0-2273-A8D046FD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02E50-4985-E9F7-0827-028029F69A2C}"/>
              </a:ext>
            </a:extLst>
          </p:cNvPr>
          <p:cNvSpPr txBox="1"/>
          <p:nvPr/>
        </p:nvSpPr>
        <p:spPr>
          <a:xfrm>
            <a:off x="2550693" y="2448076"/>
            <a:ext cx="8257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EAGE HPC Workshop Hackathon 2024</a:t>
            </a:r>
          </a:p>
          <a:p>
            <a:r>
              <a:rPr lang="en-US" sz="4000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Embeddings for Pre-Stack Seismic Data</a:t>
            </a:r>
          </a:p>
          <a:p>
            <a:endParaRPr lang="en-A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6BA1D-2EF8-56F2-43A6-DB886ED5B5A4}"/>
              </a:ext>
            </a:extLst>
          </p:cNvPr>
          <p:cNvSpPr txBox="1"/>
          <p:nvPr/>
        </p:nvSpPr>
        <p:spPr>
          <a:xfrm>
            <a:off x="5550568" y="603183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11 September, 2024</a:t>
            </a:r>
          </a:p>
        </p:txBody>
      </p:sp>
    </p:spTree>
    <p:extLst>
      <p:ext uri="{BB962C8B-B14F-4D97-AF65-F5344CB8AC3E}">
        <p14:creationId xmlns:p14="http://schemas.microsoft.com/office/powerpoint/2010/main" val="78901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73ED-B709-DA64-E460-A417B69C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Need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9400B-0A84-D7F3-072A-3CC95861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Manipulations on PB of data</a:t>
            </a:r>
          </a:p>
          <a:p>
            <a:r>
              <a:rPr lang="en-AE" dirty="0"/>
              <a:t>Checkpointing during inversion</a:t>
            </a:r>
          </a:p>
          <a:p>
            <a:r>
              <a:rPr lang="en-AE" dirty="0"/>
              <a:t>Similarity search</a:t>
            </a:r>
          </a:p>
          <a:p>
            <a:r>
              <a:rPr lang="en-AE" dirty="0"/>
              <a:t>Etc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801C10-4A79-03CC-A425-E68559E4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40" y="0"/>
            <a:ext cx="5472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5C123-ADE5-BA45-531C-6EF312FD3077}"/>
              </a:ext>
            </a:extLst>
          </p:cNvPr>
          <p:cNvSpPr txBox="1"/>
          <p:nvPr/>
        </p:nvSpPr>
        <p:spPr>
          <a:xfrm>
            <a:off x="144379" y="6383335"/>
            <a:ext cx="618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www.researchgate.net</a:t>
            </a:r>
            <a:r>
              <a:rPr lang="en-US" sz="800" dirty="0"/>
              <a:t>/publication/342247689_Improvement_of_Gulf_of_Suez_subsurface_image_under_the_salt_layers_through_re-processing_of_seismic_data-a_case_study_Improvement_of_Gulf_of_Suez_subsurface_image_under_the_salt_layers_through_re-proc/</a:t>
            </a:r>
            <a:r>
              <a:rPr lang="en-US" sz="800" dirty="0" err="1"/>
              <a:t>figures?lo</a:t>
            </a:r>
            <a:r>
              <a:rPr lang="en-US" sz="800" dirty="0"/>
              <a:t>=1</a:t>
            </a:r>
            <a:endParaRPr lang="en-AE" sz="800" dirty="0"/>
          </a:p>
        </p:txBody>
      </p:sp>
    </p:spTree>
    <p:extLst>
      <p:ext uri="{BB962C8B-B14F-4D97-AF65-F5344CB8AC3E}">
        <p14:creationId xmlns:p14="http://schemas.microsoft.com/office/powerpoint/2010/main" val="5943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DE0F-2518-44D7-B75F-5609957E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0E8C-7E91-7A7D-0E62-69038D56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Problem</a:t>
            </a:r>
            <a:r>
              <a:rPr lang="en-AE" dirty="0"/>
              <a:t>: </a:t>
            </a:r>
            <a:r>
              <a:rPr lang="en-AE" b="1" dirty="0"/>
              <a:t>Large amounts of heavy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B27A-A14C-AD0B-0BB4-0849767F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 marL="0" indent="0">
              <a:buNone/>
            </a:pPr>
            <a:r>
              <a:rPr lang="en-AE" dirty="0"/>
              <a:t>- Can we compress the data?</a:t>
            </a:r>
          </a:p>
          <a:p>
            <a:pPr marL="0" indent="0">
              <a:buNone/>
            </a:pPr>
            <a:r>
              <a:rPr lang="en-AE" dirty="0"/>
              <a:t>- Yes, we can. Methods like BitComp help with it.</a:t>
            </a:r>
          </a:p>
          <a:p>
            <a:pPr>
              <a:buFontTx/>
              <a:buChar char="-"/>
            </a:pPr>
            <a:r>
              <a:rPr lang="en-AE" dirty="0"/>
              <a:t>Is the problem solved?</a:t>
            </a:r>
          </a:p>
          <a:p>
            <a:pPr>
              <a:buFontTx/>
              <a:buChar char="-"/>
            </a:pPr>
            <a:r>
              <a:rPr lang="en-AE" dirty="0"/>
              <a:t>No. Seismic data is large and redundant. Deep learning showed the promise of embeddings in the latent space but it is not explored yet.</a:t>
            </a:r>
          </a:p>
          <a:p>
            <a:pPr>
              <a:buFontTx/>
              <a:buChar char="-"/>
            </a:pPr>
            <a:r>
              <a:rPr lang="en-AE" dirty="0"/>
              <a:t>Is it only about compression?</a:t>
            </a:r>
          </a:p>
          <a:p>
            <a:pPr>
              <a:buFontTx/>
              <a:buChar char="-"/>
            </a:pPr>
            <a:r>
              <a:rPr lang="en-AE" dirty="0"/>
              <a:t>No.</a:t>
            </a:r>
          </a:p>
          <a:p>
            <a:pPr>
              <a:buFontTx/>
              <a:buChar char="-"/>
            </a:pPr>
            <a:r>
              <a:rPr lang="en-AE" dirty="0"/>
              <a:t>If we have an efficient method to preserve meaningful info with fewer bytes we will kill many birds with one stone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6F6C1-25EB-D702-6C73-C818334B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FE31A-738D-5C87-2D3B-A7128ADDD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FAD1-0413-4264-7C0F-52D2D1EA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Solution</a:t>
            </a:r>
            <a:r>
              <a:rPr lang="en-AE" dirty="0"/>
              <a:t>: </a:t>
            </a:r>
            <a:r>
              <a:rPr lang="en-AE" sz="4000" b="1" dirty="0"/>
              <a:t>Explore embeddings for seismic data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C08-71C4-AE4F-D61F-749C5362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Compress / decompress loselessly</a:t>
            </a:r>
          </a:p>
          <a:p>
            <a:pPr marL="0" indent="0">
              <a:buNone/>
            </a:pPr>
            <a:endParaRPr lang="en-AE" b="1" dirty="0"/>
          </a:p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W</a:t>
            </a:r>
            <a:r>
              <a:rPr lang="en-US" b="1" dirty="0"/>
              <a:t>ha</a:t>
            </a:r>
            <a:r>
              <a:rPr lang="en-AE" b="1" dirty="0"/>
              <a:t>t value we could extract from deep embeddings?</a:t>
            </a:r>
          </a:p>
          <a:p>
            <a:pPr lvl="1">
              <a:buFontTx/>
              <a:buChar char="-"/>
            </a:pPr>
            <a:r>
              <a:rPr lang="en-US" dirty="0"/>
              <a:t>L</a:t>
            </a:r>
            <a:r>
              <a:rPr lang="en-AE" dirty="0"/>
              <a:t>and and marine cluster separately</a:t>
            </a:r>
          </a:p>
          <a:p>
            <a:pPr lvl="1">
              <a:buFontTx/>
              <a:buChar char="-"/>
            </a:pPr>
            <a:r>
              <a:rPr lang="en-AE" dirty="0"/>
              <a:t>Synthetic and real cluster separately</a:t>
            </a:r>
          </a:p>
          <a:p>
            <a:pPr lvl="1">
              <a:buFontTx/>
              <a:buChar char="-"/>
            </a:pPr>
            <a:r>
              <a:rPr lang="en-AE" dirty="0"/>
              <a:t>Can you ask data where the first arrival was?</a:t>
            </a:r>
          </a:p>
          <a:p>
            <a:pPr lvl="1">
              <a:buFontTx/>
              <a:buChar char="-"/>
            </a:pPr>
            <a:r>
              <a:rPr lang="en-AE" dirty="0"/>
              <a:t>Analogies with video analytics?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60CD1-0445-4F6D-2E3B-1B799F6D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C10D-DBEE-AFDA-F6F1-5860FEE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3A8EDA-5850-A589-E967-BF97ECD9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CB0D110-2CCE-AE3E-BFD9-98599333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78" y="2386430"/>
            <a:ext cx="10515600" cy="1325563"/>
          </a:xfrm>
        </p:spPr>
        <p:txBody>
          <a:bodyPr>
            <a:normAutofit/>
          </a:bodyPr>
          <a:lstStyle/>
          <a:p>
            <a:r>
              <a:rPr lang="en-AE" sz="6000" b="1" dirty="0"/>
              <a:t>Data and starting notebook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AB9C6-B6E3-B7C3-CB6A-F37BCA12D6F1}"/>
              </a:ext>
            </a:extLst>
          </p:cNvPr>
          <p:cNvSpPr txBox="1"/>
          <p:nvPr/>
        </p:nvSpPr>
        <p:spPr>
          <a:xfrm>
            <a:off x="3641558" y="4042611"/>
            <a:ext cx="574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You are encouraged to use your own ready-to-use datasets </a:t>
            </a:r>
          </a:p>
        </p:txBody>
      </p:sp>
    </p:spTree>
    <p:extLst>
      <p:ext uri="{BB962C8B-B14F-4D97-AF65-F5344CB8AC3E}">
        <p14:creationId xmlns:p14="http://schemas.microsoft.com/office/powerpoint/2010/main" val="180518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DF7E-8803-6787-0935-8B30F0ED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Land data with groundroll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83B0-7E4C-55FE-2663-4B0F856E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CD04C-3CC9-0E24-777F-3DAC8A6D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58" y="853096"/>
            <a:ext cx="9785283" cy="545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09C3F-9162-6212-C4B7-A8AB2E8D033F}"/>
              </a:ext>
            </a:extLst>
          </p:cNvPr>
          <p:cNvSpPr txBox="1"/>
          <p:nvPr/>
        </p:nvSpPr>
        <p:spPr>
          <a:xfrm>
            <a:off x="189290" y="6446520"/>
            <a:ext cx="359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wiki.seg.org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/wiki/2D_Vibroseis_Line_001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5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2704-C083-D946-55F3-C2C5865D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CAFB-2DF1-C9EA-E2E2-70911A33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Marine streamer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938B9-5FBE-01EE-C2F2-9B909DA8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68" y="867423"/>
            <a:ext cx="8939463" cy="512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B38EF-4463-1C7A-B6A3-F75FE507CAD0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9486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FB77-47EB-C4FD-C3DF-98B9D5E1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EC5D-182A-B5FF-3D46-0F33EC34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Land data with groundroll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04D4-D61D-73FF-0A51-DB7758DA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C4BE4-A271-9885-68E1-22287A5AA749}"/>
              </a:ext>
            </a:extLst>
          </p:cNvPr>
          <p:cNvSpPr txBox="1"/>
          <p:nvPr/>
        </p:nvSpPr>
        <p:spPr>
          <a:xfrm>
            <a:off x="189290" y="6446520"/>
            <a:ext cx="359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wiki.seg.org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/wiki/2D_Vibroseis_Line_001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4B150-E2E3-9357-4DE0-7F1F13E2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406165"/>
            <a:ext cx="6238108" cy="40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D4D72-17CB-EF62-1EC8-E055F507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03" y="1406165"/>
            <a:ext cx="5560843" cy="40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18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3C1E-119A-5750-821A-D8E7AEFA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8F31-3F76-D8B6-7A7E-CBB21695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Marine streamer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5EE21-56E9-1688-24E1-E1194EAA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297696"/>
            <a:ext cx="6315620" cy="42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6CA5A-4799-5E79-B1F9-D746471F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10" y="1297696"/>
            <a:ext cx="5462725" cy="427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77994-3D80-7082-2F8E-A97443AAF7FD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9135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6973D-7690-1D38-FBDC-7D62D7D4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33BD-0E8C-EE5A-A795-C0941B84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Evaluation: how to compare two shots?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51917-256F-7F00-5DC0-C8B4AA29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297696"/>
            <a:ext cx="6315620" cy="426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41417-6FD1-491E-179E-76034057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10" y="1944437"/>
            <a:ext cx="5321300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4EB8D-C593-690F-9A6E-315C2A24E5E0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24925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87A6C-F3FA-C00F-5666-5DC8DF8D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83B9-06B7-5902-3D9C-A8396052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90" y="2766218"/>
            <a:ext cx="10515600" cy="1325563"/>
          </a:xfrm>
        </p:spPr>
        <p:txBody>
          <a:bodyPr/>
          <a:lstStyle/>
          <a:p>
            <a:r>
              <a:rPr lang="en-AE" dirty="0"/>
              <a:t>Keep last 20 shots from each dataset for validation and testing [N/10/10]</a:t>
            </a:r>
          </a:p>
        </p:txBody>
      </p:sp>
    </p:spTree>
    <p:extLst>
      <p:ext uri="{BB962C8B-B14F-4D97-AF65-F5344CB8AC3E}">
        <p14:creationId xmlns:p14="http://schemas.microsoft.com/office/powerpoint/2010/main" val="39174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6C21E60F-3211-1FD7-F497-3E70006AA6DB}"/>
              </a:ext>
            </a:extLst>
          </p:cNvPr>
          <p:cNvSpPr txBox="1">
            <a:spLocks/>
          </p:cNvSpPr>
          <p:nvPr/>
        </p:nvSpPr>
        <p:spPr>
          <a:xfrm>
            <a:off x="1806044" y="307576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Meet your facilitators – Oleg and Nick</a:t>
            </a:r>
          </a:p>
        </p:txBody>
      </p:sp>
      <p:pic>
        <p:nvPicPr>
          <p:cNvPr id="5" name="Google Shape;123;p27">
            <a:extLst>
              <a:ext uri="{FF2B5EF4-FFF2-40B4-BE49-F238E27FC236}">
                <a16:creationId xmlns:a16="http://schemas.microsoft.com/office/drawing/2014/main" id="{FD867743-8EB6-9CE9-07DA-9B3B250076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67" y="1172298"/>
            <a:ext cx="2023768" cy="2023768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6" name="Google Shape;124;p27">
            <a:extLst>
              <a:ext uri="{FF2B5EF4-FFF2-40B4-BE49-F238E27FC236}">
                <a16:creationId xmlns:a16="http://schemas.microsoft.com/office/drawing/2014/main" id="{2189CE24-8937-2423-97D0-149084858534}"/>
              </a:ext>
            </a:extLst>
          </p:cNvPr>
          <p:cNvSpPr txBox="1"/>
          <p:nvPr/>
        </p:nvSpPr>
        <p:spPr>
          <a:xfrm>
            <a:off x="4267532" y="1651293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Ovcharenko (NVIDIA)</a:t>
            </a:r>
            <a:endParaRPr sz="1200" dirty="0"/>
          </a:p>
        </p:txBody>
      </p:sp>
      <p:sp>
        <p:nvSpPr>
          <p:cNvPr id="8" name="Google Shape;125;p27">
            <a:extLst>
              <a:ext uri="{FF2B5EF4-FFF2-40B4-BE49-F238E27FC236}">
                <a16:creationId xmlns:a16="http://schemas.microsoft.com/office/drawing/2014/main" id="{0896FD49-9134-715D-2168-525CF539F306}"/>
              </a:ext>
            </a:extLst>
          </p:cNvPr>
          <p:cNvSpPr txBox="1"/>
          <p:nvPr/>
        </p:nvSpPr>
        <p:spPr>
          <a:xfrm>
            <a:off x="4283725" y="1880602"/>
            <a:ext cx="6864566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Senior Solutions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at NVIDIA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Generative AI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HPC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He received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PhD in Earth Science from KAUST where he was exploring data-driven methods for the initialization of full-waveform inversion. 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broadly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interested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HPC and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geophysics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 dirty="0"/>
          </a:p>
        </p:txBody>
      </p:sp>
      <p:pic>
        <p:nvPicPr>
          <p:cNvPr id="2" name="Google Shape;123;p27">
            <a:extLst>
              <a:ext uri="{FF2B5EF4-FFF2-40B4-BE49-F238E27FC236}">
                <a16:creationId xmlns:a16="http://schemas.microsoft.com/office/drawing/2014/main" id="{B9803508-A8B9-A02A-A606-0D8324EC713A}"/>
              </a:ext>
            </a:extLst>
          </p:cNvPr>
          <p:cNvPicPr preferRelativeResize="0"/>
          <p:nvPr/>
        </p:nvPicPr>
        <p:blipFill>
          <a:blip r:embed="rId4"/>
          <a:srcRect l="14386" t="3065" r="8296" b="37285"/>
          <a:stretch/>
        </p:blipFill>
        <p:spPr>
          <a:xfrm>
            <a:off x="9685814" y="3545300"/>
            <a:ext cx="2263337" cy="226333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" name="Google Shape;124;p27">
            <a:extLst>
              <a:ext uri="{FF2B5EF4-FFF2-40B4-BE49-F238E27FC236}">
                <a16:creationId xmlns:a16="http://schemas.microsoft.com/office/drawing/2014/main" id="{E849C6A9-F0C0-05E2-A722-6D555EDA98B4}"/>
              </a:ext>
            </a:extLst>
          </p:cNvPr>
          <p:cNvSpPr txBox="1"/>
          <p:nvPr/>
        </p:nvSpPr>
        <p:spPr>
          <a:xfrm>
            <a:off x="6724166" y="4088862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Nick </a:t>
            </a:r>
            <a:r>
              <a:rPr lang="de" sz="1400" b="1" i="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Luiken</a:t>
            </a: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(NVIDIA)</a:t>
            </a:r>
            <a:endParaRPr sz="1200" dirty="0"/>
          </a:p>
        </p:txBody>
      </p:sp>
      <p:sp>
        <p:nvSpPr>
          <p:cNvPr id="4" name="Google Shape;125;p27">
            <a:extLst>
              <a:ext uri="{FF2B5EF4-FFF2-40B4-BE49-F238E27FC236}">
                <a16:creationId xmlns:a16="http://schemas.microsoft.com/office/drawing/2014/main" id="{B31F541A-B3FD-FDA1-2C50-FF1A4EF55954}"/>
              </a:ext>
            </a:extLst>
          </p:cNvPr>
          <p:cNvSpPr txBox="1"/>
          <p:nvPr/>
        </p:nvSpPr>
        <p:spPr>
          <a:xfrm>
            <a:off x="2563090" y="4318171"/>
            <a:ext cx="6991633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E3C41"/>
                </a:solidFill>
                <a:latin typeface="Century Gothic"/>
              </a:rPr>
              <a:t>Nick </a:t>
            </a:r>
            <a:r>
              <a:rPr lang="en-US" sz="1400" dirty="0" err="1">
                <a:solidFill>
                  <a:srgbClr val="6E3C41"/>
                </a:solidFill>
                <a:latin typeface="Century Gothic"/>
              </a:rPr>
              <a:t>Luiken</a:t>
            </a:r>
            <a:r>
              <a:rPr lang="en-US" sz="1400" dirty="0">
                <a:solidFill>
                  <a:srgbClr val="6E3C41"/>
                </a:solidFill>
                <a:latin typeface="Century Gothic"/>
              </a:rPr>
              <a:t> is a Deep Learning Solutions Architect for the energy sector at NVIDIA. He is specialized in inverse problems, applications of deep learning in inverse problems and HPC. He holds a PhD in Applied Mathematics from Utrecht University and was a postdoctoral researcher at KAUST before joining NVIDIA.</a:t>
            </a:r>
            <a:endParaRPr sz="1400" dirty="0">
              <a:solidFill>
                <a:srgbClr val="6E3C41"/>
              </a:solidFill>
              <a:latin typeface="Century Goth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E38-009F-2E1F-439C-A9F06014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1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4B72-D993-5416-BC3C-3A5A4BBA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26" y="-238480"/>
            <a:ext cx="10515600" cy="1325563"/>
          </a:xfrm>
        </p:spPr>
        <p:txBody>
          <a:bodyPr/>
          <a:lstStyle/>
          <a:p>
            <a:r>
              <a:rPr lang="en-AE" dirty="0"/>
              <a:t>Open seismic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C497-46CB-3BB8-E043-DCECBFA3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33F90-33CD-964F-0C8F-63CD923F3271}"/>
              </a:ext>
            </a:extLst>
          </p:cNvPr>
          <p:cNvSpPr txBox="1"/>
          <p:nvPr/>
        </p:nvSpPr>
        <p:spPr>
          <a:xfrm>
            <a:off x="329226" y="6516153"/>
            <a:ext cx="565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github.com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yohanesnuwara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/open-geoscience-repository/tree/master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3FA4D-774E-D36A-7C0D-636F6A6B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848131"/>
            <a:ext cx="7772400" cy="296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6D5B4-20FF-B960-DB9F-DD764189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10" y="1674103"/>
            <a:ext cx="7772400" cy="4570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94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7897-870A-53BF-EDF1-9EC72DB1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490"/>
            <a:ext cx="10515600" cy="1325563"/>
          </a:xfrm>
        </p:spPr>
        <p:txBody>
          <a:bodyPr>
            <a:normAutofit/>
          </a:bodyPr>
          <a:lstStyle/>
          <a:p>
            <a:r>
              <a:rPr lang="en-AE" sz="3200" dirty="0"/>
              <a:t>Masked Autoencoders with Vision Transformer backbone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02525-06C9-2E2C-7C40-89CFD5DA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EA36-6DA5-C89C-8AD3-77F390CB1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89" y="804237"/>
            <a:ext cx="6885622" cy="39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798BC-6AA2-D735-AF15-284DB1AE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55404"/>
            <a:ext cx="7772400" cy="2013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C25BF-3C23-AA3E-E2BA-19E6E9175937}"/>
              </a:ext>
            </a:extLst>
          </p:cNvPr>
          <p:cNvSpPr txBox="1"/>
          <p:nvPr/>
        </p:nvSpPr>
        <p:spPr>
          <a:xfrm>
            <a:off x="148582" y="6581001"/>
            <a:ext cx="4663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github.com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facebookresearch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mae?tab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=readme-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ov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-file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9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Award!</a:t>
            </a:r>
            <a:endParaRPr lang="en-NL" sz="4800" dirty="0"/>
          </a:p>
        </p:txBody>
      </p:sp>
      <p:sp>
        <p:nvSpPr>
          <p:cNvPr id="3" name="Google Shape;140;p29">
            <a:extLst>
              <a:ext uri="{FF2B5EF4-FFF2-40B4-BE49-F238E27FC236}">
                <a16:creationId xmlns:a16="http://schemas.microsoft.com/office/drawing/2014/main" id="{28B62BD0-ECF6-3973-8148-F8F0DDA7ABD8}"/>
              </a:ext>
            </a:extLst>
          </p:cNvPr>
          <p:cNvSpPr txBox="1">
            <a:spLocks noGrp="1"/>
          </p:cNvSpPr>
          <p:nvPr/>
        </p:nvSpPr>
        <p:spPr>
          <a:xfrm>
            <a:off x="3111376" y="1649413"/>
            <a:ext cx="7247238" cy="408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 sz="2800" dirty="0" err="1"/>
              <a:t>There</a:t>
            </a:r>
            <a:r>
              <a:rPr lang="de" sz="2800" dirty="0"/>
              <a:t> </a:t>
            </a:r>
            <a:r>
              <a:rPr lang="de" sz="2800" dirty="0" err="1"/>
              <a:t>is</a:t>
            </a:r>
            <a:r>
              <a:rPr lang="de" sz="2800" dirty="0"/>
              <a:t> an </a:t>
            </a:r>
            <a:r>
              <a:rPr lang="de" sz="2800" dirty="0" err="1"/>
              <a:t>award</a:t>
            </a:r>
            <a:r>
              <a:rPr lang="de" sz="2800" dirty="0"/>
              <a:t> </a:t>
            </a:r>
            <a:r>
              <a:rPr lang="de" sz="2800" dirty="0" err="1"/>
              <a:t>for</a:t>
            </a:r>
            <a:r>
              <a:rPr lang="de" sz="2800" dirty="0"/>
              <a:t> </a:t>
            </a:r>
            <a:r>
              <a:rPr lang="de" sz="2800" dirty="0" err="1"/>
              <a:t>you</a:t>
            </a:r>
            <a:r>
              <a:rPr lang="de" sz="2800" dirty="0"/>
              <a:t> </a:t>
            </a:r>
            <a:r>
              <a:rPr lang="de" sz="2800" dirty="0" err="1"/>
              <a:t>to</a:t>
            </a:r>
            <a:r>
              <a:rPr lang="de" sz="2800" dirty="0"/>
              <a:t> grab.  </a:t>
            </a: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800" dirty="0"/>
              <a:t>The </a:t>
            </a:r>
            <a:r>
              <a:rPr lang="de" sz="1800" dirty="0" err="1"/>
              <a:t>winner</a:t>
            </a:r>
            <a:r>
              <a:rPr lang="de" sz="1800" dirty="0"/>
              <a:t> </a:t>
            </a:r>
            <a:r>
              <a:rPr lang="de" sz="1800" dirty="0" err="1"/>
              <a:t>team</a:t>
            </a:r>
            <a:r>
              <a:rPr lang="de" sz="1800" dirty="0"/>
              <a:t> will </a:t>
            </a:r>
            <a:r>
              <a:rPr lang="de" sz="1800" dirty="0" err="1"/>
              <a:t>be</a:t>
            </a:r>
            <a:r>
              <a:rPr lang="de" sz="1800" dirty="0"/>
              <a:t> </a:t>
            </a:r>
            <a:r>
              <a:rPr lang="de" sz="1800" dirty="0" err="1"/>
              <a:t>announced</a:t>
            </a:r>
            <a:r>
              <a:rPr lang="de" sz="1800" dirty="0"/>
              <a:t> </a:t>
            </a:r>
            <a:r>
              <a:rPr lang="de" sz="1800" dirty="0" err="1"/>
              <a:t>during</a:t>
            </a:r>
            <a:r>
              <a:rPr lang="de" sz="1800" dirty="0"/>
              <a:t> </a:t>
            </a:r>
            <a:r>
              <a:rPr lang="de" sz="1800" dirty="0" err="1"/>
              <a:t>the</a:t>
            </a:r>
            <a:r>
              <a:rPr lang="de" sz="1800" dirty="0"/>
              <a:t> Ice-Breaker </a:t>
            </a:r>
            <a:r>
              <a:rPr lang="de" sz="1800" dirty="0" err="1"/>
              <a:t>reception</a:t>
            </a:r>
            <a:r>
              <a:rPr lang="de" sz="1800" dirty="0"/>
              <a:t>!</a:t>
            </a: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de" sz="1800" dirty="0"/>
          </a:p>
          <a:p>
            <a:pPr marL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800" dirty="0"/>
              <a:t>	</a:t>
            </a:r>
            <a:endParaRPr sz="2800" b="1" u="sng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05F2-BB54-8DDB-B987-97E6FC3CCD68}"/>
              </a:ext>
            </a:extLst>
          </p:cNvPr>
          <p:cNvSpPr txBox="1"/>
          <p:nvPr/>
        </p:nvSpPr>
        <p:spPr>
          <a:xfrm>
            <a:off x="4897176" y="2599569"/>
            <a:ext cx="3377514" cy="1384995"/>
          </a:xfrm>
          <a:prstGeom prst="rect">
            <a:avLst/>
          </a:prstGeom>
          <a:solidFill>
            <a:srgbClr val="81C4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Best in Show – chosen by a panel of judges</a:t>
            </a:r>
            <a:endParaRPr lang="nb-NO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1793F-301F-0A3D-3A6E-252A575F6763}"/>
              </a:ext>
            </a:extLst>
          </p:cNvPr>
          <p:cNvSpPr txBox="1"/>
          <p:nvPr/>
        </p:nvSpPr>
        <p:spPr>
          <a:xfrm>
            <a:off x="7706073" y="-1859846"/>
            <a:ext cx="3377514" cy="954107"/>
          </a:xfrm>
          <a:prstGeom prst="rect">
            <a:avLst/>
          </a:prstGeom>
          <a:solidFill>
            <a:srgbClr val="81C4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Audience Choice – Chosen by you!</a:t>
            </a:r>
            <a:endParaRPr lang="nb-NO" sz="2800" dirty="0"/>
          </a:p>
        </p:txBody>
      </p:sp>
      <p:pic>
        <p:nvPicPr>
          <p:cNvPr id="8" name="Graphic 7" descr="A trophy cup">
            <a:extLst>
              <a:ext uri="{FF2B5EF4-FFF2-40B4-BE49-F238E27FC236}">
                <a16:creationId xmlns:a16="http://schemas.microsoft.com/office/drawing/2014/main" id="{6DE58279-1D4C-E80B-E4FE-FF4EF6BC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386" y="1123291"/>
            <a:ext cx="2257856" cy="2257856"/>
          </a:xfrm>
          <a:prstGeom prst="rect">
            <a:avLst/>
          </a:prstGeom>
        </p:spPr>
      </p:pic>
      <p:pic>
        <p:nvPicPr>
          <p:cNvPr id="10" name="Graphic 9" descr="Award ribbon">
            <a:extLst>
              <a:ext uri="{FF2B5EF4-FFF2-40B4-BE49-F238E27FC236}">
                <a16:creationId xmlns:a16="http://schemas.microsoft.com/office/drawing/2014/main" id="{3809864B-B4DB-DDC3-8DA6-DD1EC7D3A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0063" y="-2075291"/>
            <a:ext cx="2156254" cy="2156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DECE7-A67A-B05F-126F-046F68012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6118-0A13-A3BC-911A-B9A06FB1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1F29C-C486-9E1E-05CF-D3C709AD5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10FE82-E08B-1507-FD64-358DD546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8"/>
            <a:ext cx="12192000" cy="67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F371-E4D9-5A5A-ED4B-45743F2B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098" name="Picture 2" descr="NVIDIA Jetson AGX Orin Developer Kit 32GB eMMC RAM 945-13730-0000-000 AI |  eBay">
            <a:extLst>
              <a:ext uri="{FF2B5EF4-FFF2-40B4-BE49-F238E27FC236}">
                <a16:creationId xmlns:a16="http://schemas.microsoft.com/office/drawing/2014/main" id="{6D1B0189-7CF0-4EAE-2095-19708259E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 bwMode="auto">
          <a:xfrm>
            <a:off x="4925060" y="143156"/>
            <a:ext cx="7518400" cy="671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EE1F6-A575-ECA6-0B41-85191071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" y="2166168"/>
            <a:ext cx="5392062" cy="3313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BFF3C-ACC7-79A9-B6B3-446B63DC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8" y="143156"/>
            <a:ext cx="10515600" cy="1325563"/>
          </a:xfrm>
        </p:spPr>
        <p:txBody>
          <a:bodyPr/>
          <a:lstStyle/>
          <a:p>
            <a:r>
              <a:rPr lang="en-AE" b="1" dirty="0"/>
              <a:t>Award!</a:t>
            </a:r>
          </a:p>
        </p:txBody>
      </p:sp>
    </p:spTree>
    <p:extLst>
      <p:ext uri="{BB962C8B-B14F-4D97-AF65-F5344CB8AC3E}">
        <p14:creationId xmlns:p14="http://schemas.microsoft.com/office/powerpoint/2010/main" val="143283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970421" y="345293"/>
            <a:ext cx="972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buClr>
                <a:schemeClr val="dk1"/>
              </a:buClr>
              <a:buSzPct val="39285"/>
            </a:pPr>
            <a:r>
              <a:rPr lang="en" dirty="0">
                <a:latin typeface="Century Gothic"/>
                <a:ea typeface="Century Gothic"/>
                <a:cs typeface="Century Gothic"/>
                <a:sym typeface="Century Gothic"/>
              </a:rPr>
              <a:t>Github expectations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3BCE2-51D2-07E8-D760-10D9EFD62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6032" y="1487206"/>
            <a:ext cx="10029979" cy="4555200"/>
          </a:xfrm>
        </p:spPr>
        <p:txBody>
          <a:bodyPr/>
          <a:lstStyle/>
          <a:p>
            <a:r>
              <a:rPr lang="en-US" dirty="0"/>
              <a:t>All teams are expected to </a:t>
            </a:r>
            <a:r>
              <a:rPr lang="en-US" b="1" u="sng" dirty="0"/>
              <a:t>upload their code and presentations </a:t>
            </a:r>
            <a:r>
              <a:rPr lang="en-US" dirty="0"/>
              <a:t>to a </a:t>
            </a:r>
            <a:r>
              <a:rPr lang="en-US" dirty="0" err="1"/>
              <a:t>Github</a:t>
            </a:r>
            <a:r>
              <a:rPr lang="en-US" dirty="0"/>
              <a:t> Repo within the EAGE-Annual-Hackathon team.</a:t>
            </a:r>
          </a:p>
          <a:p>
            <a:r>
              <a:rPr lang="en-US" dirty="0"/>
              <a:t>You will find these slides, instructions, agenda in the EAGE-2024-Hackathon-Instructions Repo.</a:t>
            </a:r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If you need any help working with </a:t>
            </a:r>
            <a:r>
              <a:rPr lang="en-US" dirty="0" err="1"/>
              <a:t>Github</a:t>
            </a:r>
            <a:r>
              <a:rPr lang="en-US" dirty="0"/>
              <a:t> – just ask a facilitator!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10C05-98B7-F450-E9CC-21354BDC1BA2}"/>
              </a:ext>
            </a:extLst>
          </p:cNvPr>
          <p:cNvSpPr txBox="1"/>
          <p:nvPr/>
        </p:nvSpPr>
        <p:spPr>
          <a:xfrm>
            <a:off x="2196452" y="7584605"/>
            <a:ext cx="94951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000" b="1" dirty="0">
                <a:highlight>
                  <a:srgbClr val="FFFF00"/>
                </a:highlight>
              </a:rPr>
              <a:t>https://github.com/EAGE-Annual-Hackathon/EAGE-HPC-Workshop-Hackathon-2024-Instructions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309CB-4E69-030A-71A3-90E49A92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3227F-AB78-7304-1693-478622603D36}"/>
              </a:ext>
            </a:extLst>
          </p:cNvPr>
          <p:cNvSpPr txBox="1"/>
          <p:nvPr/>
        </p:nvSpPr>
        <p:spPr>
          <a:xfrm>
            <a:off x="4347370" y="5202170"/>
            <a:ext cx="46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600" dirty="0"/>
              <a:t>Link will be shared later</a:t>
            </a:r>
          </a:p>
        </p:txBody>
      </p:sp>
    </p:spTree>
    <p:extLst>
      <p:ext uri="{BB962C8B-B14F-4D97-AF65-F5344CB8AC3E}">
        <p14:creationId xmlns:p14="http://schemas.microsoft.com/office/powerpoint/2010/main" val="166556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1989439" y="136525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 err="1"/>
              <a:t>Some</a:t>
            </a:r>
            <a:r>
              <a:rPr lang="de" dirty="0"/>
              <a:t> Hackathon </a:t>
            </a:r>
            <a:r>
              <a:rPr lang="de" dirty="0" err="1"/>
              <a:t>Tips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1989439" y="817562"/>
            <a:ext cx="9662984" cy="57731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Take screenshots as you go along </a:t>
            </a:r>
            <a:r>
              <a:rPr lang="de" dirty="0"/>
              <a:t>– this will save a lot of time when you come to preparing the final presentation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A little planning goes a long way </a:t>
            </a:r>
            <a:r>
              <a:rPr lang="de" dirty="0"/>
              <a:t>– post its to organize your work or making a list can help keep focus. Github Issues is a way to digitally keep track as well.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By the end of the day today you should at a minimum have settled on a specific case</a:t>
            </a:r>
            <a:r>
              <a:rPr lang="de" dirty="0"/>
              <a:t>, sketched out a plan, and have started some work.</a:t>
            </a:r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lang="de"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Ensure you are addressing the theme </a:t>
            </a:r>
            <a:r>
              <a:rPr lang="de" dirty="0"/>
              <a:t>of the hackathon!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4CBC2-7201-253F-D0F6-39904431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693333" y="412135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de" dirty="0"/>
              <a:t>Some General Recommendations</a:t>
            </a:r>
            <a:endParaRPr dirty="0"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1693333" y="1355401"/>
            <a:ext cx="11360800" cy="50560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 fontScale="70000" lnSpcReduction="20000"/>
          </a:bodyPr>
          <a:lstStyle/>
          <a:p>
            <a:pPr indent="-442584">
              <a:buSzPct val="116666"/>
              <a:buChar char="-"/>
            </a:pPr>
            <a:r>
              <a:rPr lang="de" dirty="0"/>
              <a:t>Be mindful towards others and yourself.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Ask for help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Interact with other teams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b="1" dirty="0"/>
              <a:t>Try to close the loop early</a:t>
            </a:r>
            <a:r>
              <a:rPr lang="de" dirty="0"/>
              <a:t>. Data&gt;Baseline&gt;Test&gt;Measure&gt;Learn</a:t>
            </a:r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b="1" dirty="0"/>
              <a:t>One key item, is better than 100 half-baked things</a:t>
            </a:r>
            <a:endParaRPr b="1"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Focus on things that will get your idea across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Keep it simple, s**** (KISS)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Get to know your teammates, play into your strengths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Maximize learning, over winning. Learning *is* winning.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Presentation is key and framing to the theme</a:t>
            </a:r>
            <a:endParaRPr dirty="0"/>
          </a:p>
          <a:p>
            <a:pPr indent="-442584">
              <a:spcBef>
                <a:spcPts val="1600"/>
              </a:spcBef>
              <a:spcAft>
                <a:spcPts val="1600"/>
              </a:spcAft>
              <a:buSzPct val="116666"/>
              <a:buChar char="-"/>
            </a:pPr>
            <a:r>
              <a:rPr lang="de" dirty="0"/>
              <a:t>Dare to go your own way: </a:t>
            </a:r>
            <a:br>
              <a:rPr lang="de" dirty="0"/>
            </a:br>
            <a:r>
              <a:rPr lang="de" dirty="0"/>
              <a:t>Every hackathon, project, team, and individual are unique.</a:t>
            </a:r>
            <a:endParaRPr dirty="0"/>
          </a:p>
        </p:txBody>
      </p:sp>
      <p:sp>
        <p:nvSpPr>
          <p:cNvPr id="253" name="Google Shape;253;p43"/>
          <p:cNvSpPr txBox="1"/>
          <p:nvPr/>
        </p:nvSpPr>
        <p:spPr>
          <a:xfrm>
            <a:off x="5107067" y="6344801"/>
            <a:ext cx="53916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733"/>
              <a:t>Source: Accumulated Hackathon Experience</a:t>
            </a:r>
            <a:endParaRPr sz="173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D78C4-8D79-35A2-8680-E4F832E9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white background with a sphere&#10;&#10;Description automatically generated with medium confidence">
            <a:extLst>
              <a:ext uri="{FF2B5EF4-FFF2-40B4-BE49-F238E27FC236}">
                <a16:creationId xmlns:a16="http://schemas.microsoft.com/office/drawing/2014/main" id="{3BFD572C-A6C6-C9DD-27B5-4F4B109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Organic shapes reminiscent of river rocks">
            <a:extLst>
              <a:ext uri="{FF2B5EF4-FFF2-40B4-BE49-F238E27FC236}">
                <a16:creationId xmlns:a16="http://schemas.microsoft.com/office/drawing/2014/main" id="{F8B94255-4208-25CD-A6B0-FA007FAC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87161" y="-1517220"/>
            <a:ext cx="6858000" cy="6858000"/>
          </a:xfrm>
          <a:prstGeom prst="rect">
            <a:avLst/>
          </a:prstGeom>
        </p:spPr>
      </p:pic>
      <p:sp>
        <p:nvSpPr>
          <p:cNvPr id="274" name="Google Shape;274;p46"/>
          <p:cNvSpPr txBox="1">
            <a:spLocks noGrp="1"/>
          </p:cNvSpPr>
          <p:nvPr>
            <p:ph type="body" idx="1"/>
          </p:nvPr>
        </p:nvSpPr>
        <p:spPr>
          <a:xfrm>
            <a:off x="2924433" y="2354906"/>
            <a:ext cx="6540844" cy="57731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de" dirty="0"/>
              <a:t>Reminder: Hackathons aren’t about getting a perfect solution or answer – it is about trying something new, being bold and learning along the way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1/2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2;p44">
            <a:extLst>
              <a:ext uri="{FF2B5EF4-FFF2-40B4-BE49-F238E27FC236}">
                <a16:creationId xmlns:a16="http://schemas.microsoft.com/office/drawing/2014/main" id="{82BAE179-B11D-8295-E416-1606BE0A0DAF}"/>
              </a:ext>
            </a:extLst>
          </p:cNvPr>
          <p:cNvSpPr txBox="1"/>
          <p:nvPr/>
        </p:nvSpPr>
        <p:spPr>
          <a:xfrm>
            <a:off x="1973112" y="1147784"/>
            <a:ext cx="4437861" cy="267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Connect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67" dirty="0">
              <a:solidFill>
                <a:schemeClr val="bg1"/>
              </a:solidFill>
            </a:endParaRPr>
          </a:p>
          <a:p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ssh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you_login@nvpoc.ddnsfree.com</a:t>
            </a:r>
            <a:endParaRPr sz="1467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67" dirty="0">
              <a:solidFill>
                <a:schemeClr val="bg1"/>
              </a:solidFill>
            </a:endParaRPr>
          </a:p>
          <a:p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srun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--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gpus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1  --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pty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bash -i </a:t>
            </a:r>
            <a:endParaRPr sz="1867" dirty="0">
              <a:solidFill>
                <a:schemeClr val="bg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sz="1867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NVIDIA Docker Container Repository</a:t>
            </a:r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catalog.ngc.nvidia.com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endParaRPr sz="1867" dirty="0">
              <a:solidFill>
                <a:schemeClr val="bg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3;p44">
            <a:extLst>
              <a:ext uri="{FF2B5EF4-FFF2-40B4-BE49-F238E27FC236}">
                <a16:creationId xmlns:a16="http://schemas.microsoft.com/office/drawing/2014/main" id="{C12AA735-F2A9-3751-6E0F-8EF8ED8CE011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docs.google.com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/d/1ce94uqAhiggMm9IQvgMElNZiI-T3XDTklsjPcpcv0qA/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edit?usp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sz="14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3F6CD-82A4-92F9-BCD1-1CCFD579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016" y="1829654"/>
            <a:ext cx="4501167" cy="3992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63C9E-101D-ABB0-7C1F-A890A3E06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404" y="3679208"/>
            <a:ext cx="3038676" cy="209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58;p44">
            <a:extLst>
              <a:ext uri="{FF2B5EF4-FFF2-40B4-BE49-F238E27FC236}">
                <a16:creationId xmlns:a16="http://schemas.microsoft.com/office/drawing/2014/main" id="{EE912AF8-6EA4-9340-6DFB-FD427F647310}"/>
              </a:ext>
            </a:extLst>
          </p:cNvPr>
          <p:cNvSpPr txBox="1">
            <a:spLocks/>
          </p:cNvSpPr>
          <p:nvPr/>
        </p:nvSpPr>
        <p:spPr>
          <a:xfrm>
            <a:off x="1973112" y="601456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92D050"/>
                </a:solidFill>
              </a:rPr>
              <a:t>POC server</a:t>
            </a:r>
          </a:p>
        </p:txBody>
      </p:sp>
      <p:sp>
        <p:nvSpPr>
          <p:cNvPr id="6" name="Google Shape;258;p44">
            <a:extLst>
              <a:ext uri="{FF2B5EF4-FFF2-40B4-BE49-F238E27FC236}">
                <a16:creationId xmlns:a16="http://schemas.microsoft.com/office/drawing/2014/main" id="{29FF65D7-C469-3272-C7D2-95E89207D2E1}"/>
              </a:ext>
            </a:extLst>
          </p:cNvPr>
          <p:cNvSpPr txBox="1">
            <a:spLocks/>
          </p:cNvSpPr>
          <p:nvPr/>
        </p:nvSpPr>
        <p:spPr>
          <a:xfrm>
            <a:off x="7743103" y="125834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7 x &lt;&lt;GPUs&gt;&gt;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1A358-DEE0-5DEA-374B-E1F8AFB1C9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B4D1F-BA48-2531-112E-CA7EBF42D9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703" y="4444934"/>
            <a:ext cx="1094169" cy="3438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2DA58-2584-4C25-0540-FC9B6EBD06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6018" y="4913925"/>
            <a:ext cx="1094169" cy="3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E78E-1B06-642D-31B9-87878AE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927" y="0"/>
            <a:ext cx="10515600" cy="1325563"/>
          </a:xfrm>
        </p:spPr>
        <p:txBody>
          <a:bodyPr/>
          <a:lstStyle/>
          <a:p>
            <a:r>
              <a:rPr lang="en-US" dirty="0"/>
              <a:t>Hackathon History at the EAGE</a:t>
            </a:r>
            <a:endParaRPr lang="nb-NO" dirty="0"/>
          </a:p>
        </p:txBody>
      </p:sp>
      <p:pic>
        <p:nvPicPr>
          <p:cNvPr id="4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0875C3B-341E-6DB0-37F8-BE19EEA77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26062" r="2813" b="13918"/>
          <a:stretch/>
        </p:blipFill>
        <p:spPr>
          <a:xfrm>
            <a:off x="5575409" y="951667"/>
            <a:ext cx="6583249" cy="34463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9C846-7EA2-1BCE-BC0A-BC0490DD4271}"/>
              </a:ext>
            </a:extLst>
          </p:cNvPr>
          <p:cNvSpPr txBox="1"/>
          <p:nvPr/>
        </p:nvSpPr>
        <p:spPr>
          <a:xfrm>
            <a:off x="1549418" y="6550223"/>
            <a:ext cx="4993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400" dirty="0"/>
              <a:t>https://github.com/EAGE-Annual-Hackathon</a:t>
            </a:r>
          </a:p>
        </p:txBody>
      </p:sp>
      <p:pic>
        <p:nvPicPr>
          <p:cNvPr id="1026" name="Picture 2" descr="EAGE on X: &quot;Congratulations to the winners of the #EAGEAnnual2022 #Hackathon!  In only 2 days participants were able to present impressive results on  eXplainable #AI and a jury of experts reviewed their">
            <a:extLst>
              <a:ext uri="{FF2B5EF4-FFF2-40B4-BE49-F238E27FC236}">
                <a16:creationId xmlns:a16="http://schemas.microsoft.com/office/drawing/2014/main" id="{209F024C-AAEC-71CC-932B-4EAE9303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16" y="1334359"/>
            <a:ext cx="3961610" cy="33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8936C665-BBE4-5C72-F3E5-484F17F91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20665" r="2896" b="9881"/>
          <a:stretch/>
        </p:blipFill>
        <p:spPr bwMode="auto">
          <a:xfrm>
            <a:off x="4905424" y="3531899"/>
            <a:ext cx="5737158" cy="317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2ADC-B24B-604C-9F86-AB777CC8A6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8;p44">
            <a:extLst>
              <a:ext uri="{FF2B5EF4-FFF2-40B4-BE49-F238E27FC236}">
                <a16:creationId xmlns:a16="http://schemas.microsoft.com/office/drawing/2014/main" id="{5BD9BEB4-9EE3-902D-D2D3-6B55DD8AEDFF}"/>
              </a:ext>
            </a:extLst>
          </p:cNvPr>
          <p:cNvSpPr txBox="1">
            <a:spLocks/>
          </p:cNvSpPr>
          <p:nvPr/>
        </p:nvSpPr>
        <p:spPr>
          <a:xfrm>
            <a:off x="1973112" y="601456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92D050"/>
                </a:solidFill>
              </a:rPr>
              <a:t>NVIDIA Launchpad instances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EEBF0-ABE5-2FDB-4394-0382C9C5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68" y="1933803"/>
            <a:ext cx="3664752" cy="3624578"/>
          </a:xfrm>
          <a:prstGeom prst="rect">
            <a:avLst/>
          </a:prstGeom>
        </p:spPr>
      </p:pic>
      <p:sp>
        <p:nvSpPr>
          <p:cNvPr id="7" name="Google Shape;263;p44">
            <a:extLst>
              <a:ext uri="{FF2B5EF4-FFF2-40B4-BE49-F238E27FC236}">
                <a16:creationId xmlns:a16="http://schemas.microsoft.com/office/drawing/2014/main" id="{6BF42B96-440C-A016-F2D5-F81E10B2A51B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8;p44">
            <a:extLst>
              <a:ext uri="{FF2B5EF4-FFF2-40B4-BE49-F238E27FC236}">
                <a16:creationId xmlns:a16="http://schemas.microsoft.com/office/drawing/2014/main" id="{568E2B1B-62D2-AF10-7725-07F73A87C697}"/>
              </a:ext>
            </a:extLst>
          </p:cNvPr>
          <p:cNvSpPr txBox="1">
            <a:spLocks/>
          </p:cNvSpPr>
          <p:nvPr/>
        </p:nvSpPr>
        <p:spPr>
          <a:xfrm>
            <a:off x="1008881" y="145276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 8 x L40S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70572-8803-AD2B-E526-82C5CB611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807" y="1933802"/>
            <a:ext cx="5847731" cy="1368916"/>
          </a:xfrm>
          <a:prstGeom prst="rect">
            <a:avLst/>
          </a:prstGeom>
        </p:spPr>
      </p:pic>
      <p:sp>
        <p:nvSpPr>
          <p:cNvPr id="10" name="Google Shape;258;p44">
            <a:extLst>
              <a:ext uri="{FF2B5EF4-FFF2-40B4-BE49-F238E27FC236}">
                <a16:creationId xmlns:a16="http://schemas.microsoft.com/office/drawing/2014/main" id="{E9C9B172-9D03-009D-F015-07411A0373EE}"/>
              </a:ext>
            </a:extLst>
          </p:cNvPr>
          <p:cNvSpPr txBox="1">
            <a:spLocks/>
          </p:cNvSpPr>
          <p:nvPr/>
        </p:nvSpPr>
        <p:spPr>
          <a:xfrm>
            <a:off x="5489495" y="145276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4 x A40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A23D3-8150-ABEB-CAD3-AD667D2A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806" y="4151722"/>
            <a:ext cx="5847731" cy="1406866"/>
          </a:xfrm>
          <a:prstGeom prst="rect">
            <a:avLst/>
          </a:prstGeom>
        </p:spPr>
      </p:pic>
      <p:sp>
        <p:nvSpPr>
          <p:cNvPr id="12" name="Google Shape;258;p44">
            <a:extLst>
              <a:ext uri="{FF2B5EF4-FFF2-40B4-BE49-F238E27FC236}">
                <a16:creationId xmlns:a16="http://schemas.microsoft.com/office/drawing/2014/main" id="{D8F4700B-D7D2-4B92-7273-51A56ABD1C50}"/>
              </a:ext>
            </a:extLst>
          </p:cNvPr>
          <p:cNvSpPr txBox="1">
            <a:spLocks/>
          </p:cNvSpPr>
          <p:nvPr/>
        </p:nvSpPr>
        <p:spPr>
          <a:xfrm>
            <a:off x="5489495" y="3685327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1 x H100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480B4-5741-990A-479F-C82720D2DBC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3;p44">
            <a:extLst>
              <a:ext uri="{FF2B5EF4-FFF2-40B4-BE49-F238E27FC236}">
                <a16:creationId xmlns:a16="http://schemas.microsoft.com/office/drawing/2014/main" id="{C12AA735-F2A9-3751-6E0F-8EF8ED8CE011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docs.google.com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/d/1ce94uqAhiggMm9IQvgMElNZiI-T3XDTklsjPcpcv0qA/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edit?usp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sz="14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A4E9E-7EDD-872F-F3EA-E401A366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056558"/>
            <a:ext cx="7924014" cy="5122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C20282-D36E-1627-7F35-302FBC42BB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5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E20C0-7291-C8FD-76B6-45406B6D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D723B-05DB-1541-4CBA-CAA404703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79" y="1677820"/>
            <a:ext cx="2603074" cy="405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F50540-0F4C-0366-9B9D-175323F74A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B815F-C96A-4693-2DBD-CC3E917AD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1" t="33986" r="26369" b="22995"/>
          <a:stretch/>
        </p:blipFill>
        <p:spPr>
          <a:xfrm>
            <a:off x="3432012" y="1335090"/>
            <a:ext cx="6745184" cy="4024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AE17DE-13F8-D8EC-7125-35F85EAF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3B8D-24E3-2CF1-B690-627F763C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0926AA-E0D4-4FFE-DEE2-ABC9CA2C3D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1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91C90-1A83-2809-F8C2-21D5841A490A}"/>
              </a:ext>
            </a:extLst>
          </p:cNvPr>
          <p:cNvSpPr txBox="1"/>
          <p:nvPr/>
        </p:nvSpPr>
        <p:spPr>
          <a:xfrm>
            <a:off x="2258568" y="1655064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Compare embedding methods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8FD23-2333-D317-C661-2B00159A7E81}"/>
              </a:ext>
            </a:extLst>
          </p:cNvPr>
          <p:cNvSpPr txBox="1"/>
          <p:nvPr/>
        </p:nvSpPr>
        <p:spPr>
          <a:xfrm>
            <a:off x="2258568" y="2510184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Explore generalization capability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1000E-281C-061B-97B1-58D09B02410F}"/>
              </a:ext>
            </a:extLst>
          </p:cNvPr>
          <p:cNvSpPr txBox="1"/>
          <p:nvPr/>
        </p:nvSpPr>
        <p:spPr>
          <a:xfrm>
            <a:off x="2258568" y="3301052"/>
            <a:ext cx="4023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Make </a:t>
            </a:r>
            <a:r>
              <a:rPr lang="nb-NO" dirty="0" err="1"/>
              <a:t>out-of-box</a:t>
            </a:r>
            <a:r>
              <a:rPr lang="nb-NO" dirty="0"/>
              <a:t> marine data </a:t>
            </a:r>
            <a:r>
              <a:rPr lang="nb-NO" dirty="0" err="1"/>
              <a:t>compressor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2CE9D-E264-1B14-BA5B-2ADFC4338C52}"/>
              </a:ext>
            </a:extLst>
          </p:cNvPr>
          <p:cNvSpPr txBox="1"/>
          <p:nvPr/>
        </p:nvSpPr>
        <p:spPr>
          <a:xfrm>
            <a:off x="2720340" y="1194593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Mentioned Ideas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C3596-E8C3-CA8F-52FD-52391283475D}"/>
              </a:ext>
            </a:extLst>
          </p:cNvPr>
          <p:cNvSpPr txBox="1"/>
          <p:nvPr/>
        </p:nvSpPr>
        <p:spPr>
          <a:xfrm>
            <a:off x="8539590" y="1200466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other ideas?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7603-2264-2101-54A9-072A73BF37A2}"/>
              </a:ext>
            </a:extLst>
          </p:cNvPr>
          <p:cNvSpPr txBox="1"/>
          <p:nvPr/>
        </p:nvSpPr>
        <p:spPr>
          <a:xfrm>
            <a:off x="7644384" y="1655064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85FA6-5A4B-D737-CFD5-B37AF9F4191D}"/>
              </a:ext>
            </a:extLst>
          </p:cNvPr>
          <p:cNvSpPr txBox="1"/>
          <p:nvPr/>
        </p:nvSpPr>
        <p:spPr>
          <a:xfrm>
            <a:off x="7644384" y="2667000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D1492-27AD-E7F9-3501-06166E31ABF2}"/>
              </a:ext>
            </a:extLst>
          </p:cNvPr>
          <p:cNvSpPr txBox="1"/>
          <p:nvPr/>
        </p:nvSpPr>
        <p:spPr>
          <a:xfrm>
            <a:off x="7644384" y="3678936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C796-4AB3-3A87-3849-1736F9FFCBCF}"/>
              </a:ext>
            </a:extLst>
          </p:cNvPr>
          <p:cNvSpPr txBox="1"/>
          <p:nvPr/>
        </p:nvSpPr>
        <p:spPr>
          <a:xfrm>
            <a:off x="2258568" y="4236457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overfit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data?</a:t>
            </a:r>
          </a:p>
        </p:txBody>
      </p:sp>
      <p:sp>
        <p:nvSpPr>
          <p:cNvPr id="14" name="Google Shape;258;p44">
            <a:extLst>
              <a:ext uri="{FF2B5EF4-FFF2-40B4-BE49-F238E27FC236}">
                <a16:creationId xmlns:a16="http://schemas.microsoft.com/office/drawing/2014/main" id="{7A2C4714-A25C-5437-C887-D3FF47BFF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Ideas and Teams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2F9D6-4335-9038-D453-6F284CAE9DAE}"/>
              </a:ext>
            </a:extLst>
          </p:cNvPr>
          <p:cNvSpPr txBox="1"/>
          <p:nvPr/>
        </p:nvSpPr>
        <p:spPr>
          <a:xfrm>
            <a:off x="4273673" y="6076486"/>
            <a:ext cx="435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2800" b="1" dirty="0">
                <a:highlight>
                  <a:srgbClr val="81C4ED"/>
                </a:highlight>
              </a:rPr>
              <a:t>Please make teams of 2 or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7FD828-5DBD-AE4D-0EE3-04A98811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5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9002D-BEE1-C323-390D-4903B001A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5AE3E5F-C2EB-C15E-5BBF-2F3F2FA67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0"/>
            <a:ext cx="31750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61E3EE-BCA1-DDD2-8701-D6E3E546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1C5D9-2CDD-308B-22F2-52B10FD37EE5}"/>
              </a:ext>
            </a:extLst>
          </p:cNvPr>
          <p:cNvSpPr txBox="1"/>
          <p:nvPr/>
        </p:nvSpPr>
        <p:spPr>
          <a:xfrm>
            <a:off x="2346662" y="2233261"/>
            <a:ext cx="825783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Day Last:</a:t>
            </a:r>
          </a:p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EAGE HPC Workshop Hackathon 2024</a:t>
            </a:r>
          </a:p>
          <a:p>
            <a:r>
              <a:rPr lang="en-US" sz="4000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Embeddings for Pre-Stack Seismic Data</a:t>
            </a:r>
          </a:p>
          <a:p>
            <a:endParaRPr lang="en-A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697D5-CABC-538D-EE59-7465F59FB38D}"/>
              </a:ext>
            </a:extLst>
          </p:cNvPr>
          <p:cNvSpPr txBox="1"/>
          <p:nvPr/>
        </p:nvSpPr>
        <p:spPr>
          <a:xfrm>
            <a:off x="5550568" y="603183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15 September, 2024</a:t>
            </a:r>
          </a:p>
        </p:txBody>
      </p:sp>
    </p:spTree>
    <p:extLst>
      <p:ext uri="{BB962C8B-B14F-4D97-AF65-F5344CB8AC3E}">
        <p14:creationId xmlns:p14="http://schemas.microsoft.com/office/powerpoint/2010/main" val="323130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7F73-1864-0265-DC6D-57B760C03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7DBF33C3-2DC9-C12C-CC05-61B293BC27E2}"/>
              </a:ext>
            </a:extLst>
          </p:cNvPr>
          <p:cNvSpPr txBox="1">
            <a:spLocks/>
          </p:cNvSpPr>
          <p:nvPr/>
        </p:nvSpPr>
        <p:spPr>
          <a:xfrm>
            <a:off x="1806044" y="307576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Meet your facilitators – Oleg and Nick</a:t>
            </a:r>
          </a:p>
        </p:txBody>
      </p:sp>
      <p:pic>
        <p:nvPicPr>
          <p:cNvPr id="5" name="Google Shape;123;p27">
            <a:extLst>
              <a:ext uri="{FF2B5EF4-FFF2-40B4-BE49-F238E27FC236}">
                <a16:creationId xmlns:a16="http://schemas.microsoft.com/office/drawing/2014/main" id="{955BF027-1CA3-8AE3-F820-1895410AD7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67" y="1172298"/>
            <a:ext cx="2023768" cy="2023768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6" name="Google Shape;124;p27">
            <a:extLst>
              <a:ext uri="{FF2B5EF4-FFF2-40B4-BE49-F238E27FC236}">
                <a16:creationId xmlns:a16="http://schemas.microsoft.com/office/drawing/2014/main" id="{EE686FB0-7B44-65FA-7ACE-BBFDF93903DC}"/>
              </a:ext>
            </a:extLst>
          </p:cNvPr>
          <p:cNvSpPr txBox="1"/>
          <p:nvPr/>
        </p:nvSpPr>
        <p:spPr>
          <a:xfrm>
            <a:off x="4267532" y="1651293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Ovcharenko (NVIDIA)</a:t>
            </a:r>
            <a:endParaRPr sz="1200" dirty="0"/>
          </a:p>
        </p:txBody>
      </p:sp>
      <p:sp>
        <p:nvSpPr>
          <p:cNvPr id="8" name="Google Shape;125;p27">
            <a:extLst>
              <a:ext uri="{FF2B5EF4-FFF2-40B4-BE49-F238E27FC236}">
                <a16:creationId xmlns:a16="http://schemas.microsoft.com/office/drawing/2014/main" id="{24FA8D92-4BC3-4190-545B-33E10BCF1490}"/>
              </a:ext>
            </a:extLst>
          </p:cNvPr>
          <p:cNvSpPr txBox="1"/>
          <p:nvPr/>
        </p:nvSpPr>
        <p:spPr>
          <a:xfrm>
            <a:off x="4283725" y="1880602"/>
            <a:ext cx="6864566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Senior Solutions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at NVIDIA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Generative AI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HPC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He received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PhD in Earth Science from KAUST where he was exploring data-driven methods for the initialization of full-waveform inversion. 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broadly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interested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HPC and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geophysics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 dirty="0"/>
          </a:p>
        </p:txBody>
      </p:sp>
      <p:pic>
        <p:nvPicPr>
          <p:cNvPr id="2" name="Google Shape;123;p27">
            <a:extLst>
              <a:ext uri="{FF2B5EF4-FFF2-40B4-BE49-F238E27FC236}">
                <a16:creationId xmlns:a16="http://schemas.microsoft.com/office/drawing/2014/main" id="{0C5F4F48-BC62-42F8-3BA6-045583ACB4D3}"/>
              </a:ext>
            </a:extLst>
          </p:cNvPr>
          <p:cNvPicPr preferRelativeResize="0"/>
          <p:nvPr/>
        </p:nvPicPr>
        <p:blipFill>
          <a:blip r:embed="rId4"/>
          <a:srcRect l="14386" t="3065" r="8296" b="37285"/>
          <a:stretch/>
        </p:blipFill>
        <p:spPr>
          <a:xfrm>
            <a:off x="9685814" y="3545300"/>
            <a:ext cx="2263337" cy="226333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" name="Google Shape;124;p27">
            <a:extLst>
              <a:ext uri="{FF2B5EF4-FFF2-40B4-BE49-F238E27FC236}">
                <a16:creationId xmlns:a16="http://schemas.microsoft.com/office/drawing/2014/main" id="{7F80D9CB-1760-41F5-68BA-EEE83B2BEDE2}"/>
              </a:ext>
            </a:extLst>
          </p:cNvPr>
          <p:cNvSpPr txBox="1"/>
          <p:nvPr/>
        </p:nvSpPr>
        <p:spPr>
          <a:xfrm>
            <a:off x="6724166" y="4088862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Nick </a:t>
            </a:r>
            <a:r>
              <a:rPr lang="de" sz="1400" b="1" i="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Luiken</a:t>
            </a: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(NVIDIA)</a:t>
            </a:r>
            <a:endParaRPr sz="1200" dirty="0"/>
          </a:p>
        </p:txBody>
      </p:sp>
      <p:sp>
        <p:nvSpPr>
          <p:cNvPr id="4" name="Google Shape;125;p27">
            <a:extLst>
              <a:ext uri="{FF2B5EF4-FFF2-40B4-BE49-F238E27FC236}">
                <a16:creationId xmlns:a16="http://schemas.microsoft.com/office/drawing/2014/main" id="{610306AE-9D94-2953-D4E1-E629F7DB5333}"/>
              </a:ext>
            </a:extLst>
          </p:cNvPr>
          <p:cNvSpPr txBox="1"/>
          <p:nvPr/>
        </p:nvSpPr>
        <p:spPr>
          <a:xfrm>
            <a:off x="2563090" y="4318171"/>
            <a:ext cx="6991633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E3C41"/>
                </a:solidFill>
                <a:latin typeface="Century Gothic"/>
              </a:rPr>
              <a:t>Nick </a:t>
            </a:r>
            <a:r>
              <a:rPr lang="en-US" sz="1400" dirty="0" err="1">
                <a:solidFill>
                  <a:srgbClr val="6E3C41"/>
                </a:solidFill>
                <a:latin typeface="Century Gothic"/>
              </a:rPr>
              <a:t>Luiken</a:t>
            </a:r>
            <a:r>
              <a:rPr lang="en-US" sz="1400" dirty="0">
                <a:solidFill>
                  <a:srgbClr val="6E3C41"/>
                </a:solidFill>
                <a:latin typeface="Century Gothic"/>
              </a:rPr>
              <a:t> is a Deep Learning Solutions Architect for the energy sector at NVIDIA. He is specialized in inverse problems, applications of deep learning in inverse problems and HPC. He holds a PhD in Applied Mathematics from Utrecht University and was a postdoctoral researcher at KAUST before joining NVIDIA.</a:t>
            </a:r>
            <a:endParaRPr sz="1400" dirty="0">
              <a:solidFill>
                <a:srgbClr val="6E3C41"/>
              </a:solidFill>
              <a:latin typeface="Century Goth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B62E6D-02AC-9CE4-8203-2811D98510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05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93AFF-B713-D534-831E-B3B30FE4E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20E681AD-6289-8090-9058-03AB38C3091B}"/>
              </a:ext>
            </a:extLst>
          </p:cNvPr>
          <p:cNvSpPr txBox="1">
            <a:spLocks/>
          </p:cNvSpPr>
          <p:nvPr/>
        </p:nvSpPr>
        <p:spPr>
          <a:xfrm>
            <a:off x="1806044" y="209181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Agenda</a:t>
            </a:r>
          </a:p>
        </p:txBody>
      </p:sp>
      <p:sp>
        <p:nvSpPr>
          <p:cNvPr id="2" name="Google Shape;131;p28">
            <a:extLst>
              <a:ext uri="{FF2B5EF4-FFF2-40B4-BE49-F238E27FC236}">
                <a16:creationId xmlns:a16="http://schemas.microsoft.com/office/drawing/2014/main" id="{98B1BA8A-59D1-E51B-774F-F5A0E87A4CD0}"/>
              </a:ext>
            </a:extLst>
          </p:cNvPr>
          <p:cNvSpPr/>
          <p:nvPr/>
        </p:nvSpPr>
        <p:spPr>
          <a:xfrm>
            <a:off x="2051500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1: Wednesday, Sep 11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Google Shape;132;p28">
            <a:extLst>
              <a:ext uri="{FF2B5EF4-FFF2-40B4-BE49-F238E27FC236}">
                <a16:creationId xmlns:a16="http://schemas.microsoft.com/office/drawing/2014/main" id="{4D63F0B6-6E63-BBAC-A775-9598FC495125}"/>
              </a:ext>
            </a:extLst>
          </p:cNvPr>
          <p:cNvSpPr/>
          <p:nvPr/>
        </p:nvSpPr>
        <p:spPr>
          <a:xfrm>
            <a:off x="6802174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2: Sunday, Sep 15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Google Shape;133;p28">
            <a:extLst>
              <a:ext uri="{FF2B5EF4-FFF2-40B4-BE49-F238E27FC236}">
                <a16:creationId xmlns:a16="http://schemas.microsoft.com/office/drawing/2014/main" id="{D4572B3D-B253-A677-BE6C-4AB75A71894C}"/>
              </a:ext>
            </a:extLst>
          </p:cNvPr>
          <p:cNvSpPr/>
          <p:nvPr/>
        </p:nvSpPr>
        <p:spPr>
          <a:xfrm>
            <a:off x="2051500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9:00 - 9:30 – Welcome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9:30 - 10:30 –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:30 – 11:00 –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de"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11:30 - 12:00 -  Starter Kit</a:t>
            </a:r>
          </a:p>
        </p:txBody>
      </p:sp>
      <p:sp>
        <p:nvSpPr>
          <p:cNvPr id="5" name="Google Shape;134;p28">
            <a:extLst>
              <a:ext uri="{FF2B5EF4-FFF2-40B4-BE49-F238E27FC236}">
                <a16:creationId xmlns:a16="http://schemas.microsoft.com/office/drawing/2014/main" id="{F70BA39D-399A-F7A0-BD50-DE462AA8314D}"/>
              </a:ext>
            </a:extLst>
          </p:cNvPr>
          <p:cNvSpPr/>
          <p:nvPr/>
        </p:nvSpPr>
        <p:spPr>
          <a:xfrm>
            <a:off x="6802174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dk1"/>
                </a:solidFill>
              </a:rPr>
              <a:t>09:00am - 09:30am:  Meet &amp; Greet 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09:30am - 10:30pm:  Welcome Note, Projects and Teams Overview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12:00pm - 13:00pm:  Lunch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13:00pm - 16:00pm:  Teams work on their approach &amp; preparing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16:00pm - 17:00pm:  Teams to present their findings and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19:00pm - 21:00pm:  Ice Breaker sponsored by Shell:  Winner Announcement &amp; Awards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DB9D5B-0A90-D4E6-EC42-6F99D3BC63BF}"/>
              </a:ext>
            </a:extLst>
          </p:cNvPr>
          <p:cNvSpPr txBox="1"/>
          <p:nvPr/>
        </p:nvSpPr>
        <p:spPr>
          <a:xfrm>
            <a:off x="2051500" y="931753"/>
            <a:ext cx="930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☕👩‍💻☕🥪👩‍💻☕☕☕🥪🥵🙌🙋‍♀️🤩</a:t>
            </a:r>
            <a:endParaRPr lang="nb-NO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761C9-9E44-A33F-83D3-1DF811C239B7}"/>
              </a:ext>
            </a:extLst>
          </p:cNvPr>
          <p:cNvSpPr txBox="1"/>
          <p:nvPr/>
        </p:nvSpPr>
        <p:spPr>
          <a:xfrm>
            <a:off x="2580505" y="5921740"/>
            <a:ext cx="84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Winning presentations will be announced at the Ice Breaker event in Al Marsa restaurant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22E036-60D5-759C-9B50-519855B9DC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25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80E63-BA1F-AE19-8507-D52A1694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83D74-EDFA-C3B2-035C-49378AC1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2290" name="Picture 2" descr="The procedure of exploration geophysics. (a) The subsurface structures....  | Download Scientific Diagram">
            <a:extLst>
              <a:ext uri="{FF2B5EF4-FFF2-40B4-BE49-F238E27FC236}">
                <a16:creationId xmlns:a16="http://schemas.microsoft.com/office/drawing/2014/main" id="{ED2D7516-8926-C4CD-2CC9-D4768DB0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77677"/>
            <a:ext cx="6739689" cy="56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45D58E-6C0D-F241-EEDE-38E0948C9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1430"/>
            <a:ext cx="10515600" cy="1325563"/>
          </a:xfrm>
        </p:spPr>
        <p:txBody>
          <a:bodyPr/>
          <a:lstStyle/>
          <a:p>
            <a:r>
              <a:rPr lang="en-AE" b="1" dirty="0"/>
              <a:t>Exploration geophyscis</a:t>
            </a:r>
          </a:p>
        </p:txBody>
      </p:sp>
    </p:spTree>
    <p:extLst>
      <p:ext uri="{BB962C8B-B14F-4D97-AF65-F5344CB8AC3E}">
        <p14:creationId xmlns:p14="http://schemas.microsoft.com/office/powerpoint/2010/main" val="184362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E78E-1B06-642D-31B9-87878AE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62" y="256723"/>
            <a:ext cx="10515600" cy="1325563"/>
          </a:xfrm>
        </p:spPr>
        <p:txBody>
          <a:bodyPr/>
          <a:lstStyle/>
          <a:p>
            <a:r>
              <a:rPr lang="en-US" dirty="0"/>
              <a:t>Hackathon History at the EAGE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1A287-309F-EBDB-1EED-BBAAA26C5773}"/>
              </a:ext>
            </a:extLst>
          </p:cNvPr>
          <p:cNvSpPr txBox="1"/>
          <p:nvPr/>
        </p:nvSpPr>
        <p:spPr>
          <a:xfrm>
            <a:off x="1899198" y="2363669"/>
            <a:ext cx="48425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Madrid (2022): </a:t>
            </a:r>
            <a:r>
              <a:rPr lang="en-US" sz="2800" b="1" dirty="0"/>
              <a:t>Explainable AI</a:t>
            </a:r>
          </a:p>
          <a:p>
            <a:endParaRPr lang="en-US" sz="2800" dirty="0"/>
          </a:p>
          <a:p>
            <a:r>
              <a:rPr lang="en-US" sz="2800" dirty="0"/>
              <a:t>Vienna (2023): </a:t>
            </a:r>
            <a:r>
              <a:rPr lang="en-US" sz="2800" b="1" dirty="0"/>
              <a:t>Natural Language Processing</a:t>
            </a:r>
          </a:p>
          <a:p>
            <a:endParaRPr lang="en-US" sz="2800" dirty="0"/>
          </a:p>
          <a:p>
            <a:r>
              <a:rPr lang="en-US" sz="2800" dirty="0"/>
              <a:t>Oslo (2024): </a:t>
            </a:r>
          </a:p>
          <a:p>
            <a:r>
              <a:rPr lang="en-US" sz="2800" b="1" dirty="0"/>
              <a:t>Coding to net-zero</a:t>
            </a:r>
          </a:p>
          <a:p>
            <a:endParaRPr lang="en-US" sz="28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2AE3CB1-0EEA-E693-6C5A-8A152050443F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437ED492-3E86-7139-E8E7-B11FBF87AE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6036" y="46759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2" name="Picture 11" descr="A cat lying on a pink blanket&#10;&#10;Description automatically generated">
            <a:extLst>
              <a:ext uri="{FF2B5EF4-FFF2-40B4-BE49-F238E27FC236}">
                <a16:creationId xmlns:a16="http://schemas.microsoft.com/office/drawing/2014/main" id="{78921627-5AAE-607E-2069-A477487A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7366">
            <a:off x="6983455" y="1630203"/>
            <a:ext cx="5162521" cy="289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29B7D17-0401-01BB-6D72-86092B26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8805">
            <a:off x="5757181" y="3940451"/>
            <a:ext cx="3276884" cy="243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363C6E-1C64-6AAB-577A-3955CDF0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4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1811-DF9B-A994-EBFE-A7050890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32857-989C-F343-3ABC-A4C7CEAE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Problem</a:t>
            </a:r>
            <a:r>
              <a:rPr lang="en-AE" dirty="0"/>
              <a:t>: </a:t>
            </a:r>
            <a:r>
              <a:rPr lang="en-AE" b="1" dirty="0"/>
              <a:t>Large amounts of heavy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F3DE0-A443-433C-DE9F-EE8BADA1E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 marL="0" indent="0">
              <a:buNone/>
            </a:pPr>
            <a:r>
              <a:rPr lang="en-AE" dirty="0"/>
              <a:t>- Can we compress the data?</a:t>
            </a:r>
          </a:p>
          <a:p>
            <a:pPr marL="0" indent="0">
              <a:buNone/>
            </a:pPr>
            <a:r>
              <a:rPr lang="en-AE" dirty="0"/>
              <a:t>- Yes, we can. Methods like BitComp help with it.</a:t>
            </a:r>
          </a:p>
          <a:p>
            <a:pPr>
              <a:buFontTx/>
              <a:buChar char="-"/>
            </a:pPr>
            <a:r>
              <a:rPr lang="en-AE" dirty="0"/>
              <a:t>Is the problem solved?</a:t>
            </a:r>
          </a:p>
          <a:p>
            <a:pPr>
              <a:buFontTx/>
              <a:buChar char="-"/>
            </a:pPr>
            <a:r>
              <a:rPr lang="en-AE" dirty="0"/>
              <a:t>No. Seismic data is large and redundant. Deep learning showed the promise of embeddings in the latent space but it is not explored yet.</a:t>
            </a:r>
          </a:p>
          <a:p>
            <a:pPr>
              <a:buFontTx/>
              <a:buChar char="-"/>
            </a:pPr>
            <a:r>
              <a:rPr lang="en-AE" dirty="0"/>
              <a:t>Is it only about compression?</a:t>
            </a:r>
          </a:p>
          <a:p>
            <a:pPr>
              <a:buFontTx/>
              <a:buChar char="-"/>
            </a:pPr>
            <a:r>
              <a:rPr lang="en-AE" dirty="0"/>
              <a:t>No.</a:t>
            </a:r>
          </a:p>
          <a:p>
            <a:pPr>
              <a:buFontTx/>
              <a:buChar char="-"/>
            </a:pPr>
            <a:r>
              <a:rPr lang="en-AE" dirty="0"/>
              <a:t>If we have an efficient method to preserve meaningful info with fewer bytes we will kill many birds with one stone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8CCC8-CA02-A08F-A674-052438F407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81E6F-623E-A25C-B43F-3086B2BFF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60C3-EF6F-99AC-464F-7EB187F3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Solution</a:t>
            </a:r>
            <a:r>
              <a:rPr lang="en-AE" dirty="0"/>
              <a:t>: </a:t>
            </a:r>
            <a:r>
              <a:rPr lang="en-AE" sz="4000" b="1" dirty="0"/>
              <a:t>Explore embeddings for seismic data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970EE-8225-3334-197A-41D645FDE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Compress / decompress loselessly</a:t>
            </a:r>
          </a:p>
          <a:p>
            <a:pPr marL="0" indent="0">
              <a:buNone/>
            </a:pPr>
            <a:endParaRPr lang="en-AE" b="1" dirty="0"/>
          </a:p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W</a:t>
            </a:r>
            <a:r>
              <a:rPr lang="en-US" b="1" dirty="0"/>
              <a:t>ha</a:t>
            </a:r>
            <a:r>
              <a:rPr lang="en-AE" b="1" dirty="0"/>
              <a:t>t value we could extract from deep embeddings?</a:t>
            </a:r>
          </a:p>
          <a:p>
            <a:pPr lvl="1">
              <a:buFontTx/>
              <a:buChar char="-"/>
            </a:pPr>
            <a:r>
              <a:rPr lang="en-US" dirty="0"/>
              <a:t>L</a:t>
            </a:r>
            <a:r>
              <a:rPr lang="en-AE" dirty="0"/>
              <a:t>and and marine cluster separately</a:t>
            </a:r>
          </a:p>
          <a:p>
            <a:pPr lvl="1">
              <a:buFontTx/>
              <a:buChar char="-"/>
            </a:pPr>
            <a:r>
              <a:rPr lang="en-AE" dirty="0"/>
              <a:t>Synthetic and real cluster separately</a:t>
            </a:r>
          </a:p>
          <a:p>
            <a:pPr lvl="1">
              <a:buFontTx/>
              <a:buChar char="-"/>
            </a:pPr>
            <a:r>
              <a:rPr lang="en-AE" dirty="0"/>
              <a:t>Can you ask data where the first arrival was?</a:t>
            </a:r>
          </a:p>
          <a:p>
            <a:pPr lvl="1">
              <a:buFontTx/>
              <a:buChar char="-"/>
            </a:pPr>
            <a:r>
              <a:rPr lang="en-AE" dirty="0"/>
              <a:t>Analogies with video analytics?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19D9D-FB67-0B44-9DC1-F6151123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69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8B78-C0C8-063B-E476-CAB68F2B9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30DF0-BB65-B734-D831-E85C125C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Evaluation: how to compare two shots?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81006-E039-0CA7-C154-385644DE1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297696"/>
            <a:ext cx="6315620" cy="426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1BE8F0-2E5F-AC94-9719-FC6A9E52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10" y="1944437"/>
            <a:ext cx="5321300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C3341-E8CC-AEA9-8426-49249B4DFEE1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149353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0A88-EA83-E3A4-A5FC-DAB56F57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26478-CDBF-B0CC-3CE5-B98B0272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22819C-2F80-A341-BCCE-6D482B25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0618"/>
            <a:ext cx="7772400" cy="5396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147757-681C-D603-40CA-237FB8393593}"/>
              </a:ext>
            </a:extLst>
          </p:cNvPr>
          <p:cNvSpPr txBox="1"/>
          <p:nvPr/>
        </p:nvSpPr>
        <p:spPr>
          <a:xfrm>
            <a:off x="381965" y="6423949"/>
            <a:ext cx="669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shenghanlin</a:t>
            </a:r>
            <a:r>
              <a:rPr lang="en-US" dirty="0"/>
              <a:t>/</a:t>
            </a:r>
            <a:r>
              <a:rPr lang="en-US" dirty="0" err="1"/>
              <a:t>SeismicFoundationModel</a:t>
            </a:r>
            <a:r>
              <a:rPr lang="en-US" dirty="0"/>
              <a:t>/tree/main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4669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251A9-756A-308C-5AF2-8CFA6E36ACB2}"/>
              </a:ext>
            </a:extLst>
          </p:cNvPr>
          <p:cNvSpPr txBox="1"/>
          <p:nvPr/>
        </p:nvSpPr>
        <p:spPr>
          <a:xfrm>
            <a:off x="1709928" y="320040"/>
            <a:ext cx="969264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Judging Instructions and Criteria</a:t>
            </a:r>
          </a:p>
          <a:p>
            <a:endParaRPr lang="en-US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Collectively as a group you will select a winner.  These are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critera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Relevancy to the theme of “seismic embeddings”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(Did the presentation demonstrate the team’s ambition to understand the potential of embeddings? Did they use a benchmark or baseline (time, lines of code, number of computers..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etc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?)</a:t>
            </a:r>
          </a:p>
          <a:p>
            <a:pPr marL="457200" indent="-457200">
              <a:buFont typeface="+mj-lt"/>
              <a:buAutoNum type="arabicPeriod"/>
            </a:pP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Understandable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with good explanation of the challenge and the solution direction (meaning that the problem and solution were communicated for a more general audience)</a:t>
            </a:r>
          </a:p>
          <a:p>
            <a:pPr marL="457200" lvl="0" indent="-457200">
              <a:buFont typeface="+mj-lt"/>
              <a:buAutoNum type="arabicPeriod"/>
            </a:pP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Presentation skills 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presentation quality (was there a demo? was the presentation engaging and flowed properly?)</a:t>
            </a: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*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 a last point - note that some teams might not get to a working solution - do not judge them on this - but instead on the effort and ideas on approaching the challenge (what did they try, why did it fail, what would they do different?)</a:t>
            </a:r>
            <a:endParaRPr lang="nb-NO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0B5F-0DFC-CD0F-A1BE-FF57D52C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9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5B92-FEB3-4F51-4382-1C509A29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848" y="152134"/>
            <a:ext cx="1032691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Final Presentation Guide</a:t>
            </a:r>
            <a:endParaRPr lang="en-N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2197A-FA60-1390-FCCD-397E532FFEA5}"/>
              </a:ext>
            </a:extLst>
          </p:cNvPr>
          <p:cNvSpPr txBox="1"/>
          <p:nvPr/>
        </p:nvSpPr>
        <p:spPr>
          <a:xfrm>
            <a:off x="1984248" y="1294817"/>
            <a:ext cx="92994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team will have 10 minutes for presentation and 10 minutes for Q&amp;A from the judges and/or facilitators. </a:t>
            </a:r>
          </a:p>
          <a:p>
            <a:endParaRPr lang="en-US" sz="2400" dirty="0"/>
          </a:p>
          <a:p>
            <a:r>
              <a:rPr lang="en-US" sz="2400" dirty="0"/>
              <a:t>Your presentation can be slides/demos/mix – your choice!  (But always bonus points for live demos!)</a:t>
            </a:r>
          </a:p>
          <a:p>
            <a:endParaRPr lang="en-US" sz="2400" dirty="0"/>
          </a:p>
          <a:p>
            <a:r>
              <a:rPr lang="en-US" sz="2400" dirty="0"/>
              <a:t>Make sure your final presentation (if slides) is also uploaded(fork and pull) </a:t>
            </a:r>
            <a:r>
              <a:rPr lang="en-US" sz="2400" b="1" dirty="0">
                <a:highlight>
                  <a:srgbClr val="FFFF00"/>
                </a:highlight>
              </a:rPr>
              <a:t>https://</a:t>
            </a:r>
            <a:r>
              <a:rPr lang="en-US" sz="2400" b="1" dirty="0" err="1">
                <a:highlight>
                  <a:srgbClr val="FFFF00"/>
                </a:highlight>
              </a:rPr>
              <a:t>github.com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ovcharenkoo</a:t>
            </a:r>
            <a:r>
              <a:rPr lang="en-US" sz="2400" b="1" dirty="0">
                <a:highlight>
                  <a:srgbClr val="FFFF00"/>
                </a:highlight>
              </a:rPr>
              <a:t>/eage_hpc_hackathon_2024</a:t>
            </a:r>
          </a:p>
          <a:p>
            <a:endParaRPr lang="en-US" sz="2400" dirty="0"/>
          </a:p>
          <a:p>
            <a:r>
              <a:rPr lang="en-US" sz="2400" dirty="0"/>
              <a:t>You will present from your own computer.</a:t>
            </a:r>
          </a:p>
          <a:p>
            <a:endParaRPr lang="en-US" sz="2400" dirty="0"/>
          </a:p>
          <a:p>
            <a:r>
              <a:rPr lang="en-US" sz="2400" dirty="0"/>
              <a:t>Recommended that everyone on the team gets a chance to present something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nb-N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DAA7B-70D3-D4A3-34A1-F824DCA5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87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929E-1980-B9EB-7B1D-A41863135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VIDIA Jetson AGX Orin Developer Kit 32GB eMMC RAM 945-13730-0000-000 AI |  eBay">
            <a:extLst>
              <a:ext uri="{FF2B5EF4-FFF2-40B4-BE49-F238E27FC236}">
                <a16:creationId xmlns:a16="http://schemas.microsoft.com/office/drawing/2014/main" id="{380A8B0D-0B9D-B79F-D59D-5B9C328A1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 bwMode="auto">
          <a:xfrm>
            <a:off x="5739693" y="0"/>
            <a:ext cx="5614107" cy="50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A605A1-7C79-A1A5-8039-F8910742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" y="1144588"/>
            <a:ext cx="5392062" cy="3313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6854AC-A481-2F43-5CF6-783A31BD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8" y="143156"/>
            <a:ext cx="10515600" cy="1325563"/>
          </a:xfrm>
        </p:spPr>
        <p:txBody>
          <a:bodyPr/>
          <a:lstStyle/>
          <a:p>
            <a:r>
              <a:rPr lang="en-AE" b="1" dirty="0"/>
              <a:t>Award!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1D622-273F-F51A-B5E9-8F81ABC3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473" y="4305944"/>
            <a:ext cx="4806122" cy="240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26759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8555C-A195-E388-1FB2-C1E0695D1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A2E42-48FF-2A94-6918-41ED9F8366A6}"/>
              </a:ext>
            </a:extLst>
          </p:cNvPr>
          <p:cNvSpPr txBox="1"/>
          <p:nvPr/>
        </p:nvSpPr>
        <p:spPr>
          <a:xfrm>
            <a:off x="2084832" y="357559"/>
            <a:ext cx="7031736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Teams and projects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9CBF73-EFE2-11C3-4DD5-462BA3FC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063021-2865-AF5F-A3C9-DF5EB0DF38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729526"/>
              </p:ext>
            </p:extLst>
          </p:nvPr>
        </p:nvGraphicFramePr>
        <p:xfrm>
          <a:off x="2412010" y="1788445"/>
          <a:ext cx="812799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959">
                  <a:extLst>
                    <a:ext uri="{9D8B030D-6E8A-4147-A177-3AD203B41FA5}">
                      <a16:colId xmlns:a16="http://schemas.microsoft.com/office/drawing/2014/main" val="680812310"/>
                    </a:ext>
                  </a:extLst>
                </a:gridCol>
                <a:gridCol w="1721922">
                  <a:extLst>
                    <a:ext uri="{9D8B030D-6E8A-4147-A177-3AD203B41FA5}">
                      <a16:colId xmlns:a16="http://schemas.microsoft.com/office/drawing/2014/main" val="2989084424"/>
                    </a:ext>
                  </a:extLst>
                </a:gridCol>
                <a:gridCol w="5386118">
                  <a:extLst>
                    <a:ext uri="{9D8B030D-6E8A-4147-A177-3AD203B41FA5}">
                      <a16:colId xmlns:a16="http://schemas.microsoft.com/office/drawing/2014/main" val="1954219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E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0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/>
                        <a:t>Team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Hashim Taufik</a:t>
                      </a:r>
                    </a:p>
                    <a:p>
                      <a:r>
                        <a:rPr lang="en-AE" dirty="0"/>
                        <a:t>Randy Harsuko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CLIP embeddings with BERT / ViT + TSNe analysis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5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/>
                        <a:t>Team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Naveed Akram</a:t>
                      </a:r>
                    </a:p>
                    <a:p>
                      <a:r>
                        <a:rPr lang="en-AE" dirty="0"/>
                        <a:t>Jiahua Zhao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dirty="0"/>
                        <a:t>MAE / Hiera for embeddings + TSNe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5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dirty="0"/>
                        <a:t>Team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128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69B4454-9A30-A848-8838-332F13220E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483" b="13248"/>
          <a:stretch/>
        </p:blipFill>
        <p:spPr>
          <a:xfrm>
            <a:off x="8664149" y="167596"/>
            <a:ext cx="3385906" cy="1200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057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E0035-000B-00B4-D15B-2FE301771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84874B5-ECB8-E6A2-9704-66371DA8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0"/>
            <a:ext cx="31750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07D51-ECC0-C76F-5E37-96DE1D00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B6CC52-199E-8871-0098-1A3320062428}"/>
              </a:ext>
            </a:extLst>
          </p:cNvPr>
          <p:cNvSpPr txBox="1"/>
          <p:nvPr/>
        </p:nvSpPr>
        <p:spPr>
          <a:xfrm>
            <a:off x="2346662" y="1843950"/>
            <a:ext cx="825783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Final Presentation</a:t>
            </a:r>
          </a:p>
          <a:p>
            <a:endParaRPr lang="en-A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EAGE HPC Workshop Hackathon 2024</a:t>
            </a:r>
          </a:p>
          <a:p>
            <a:r>
              <a:rPr lang="en-US" sz="4000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Embeddings for Pre-Stack Seismic Data</a:t>
            </a:r>
          </a:p>
          <a:p>
            <a:endParaRPr lang="en-A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1491A-1E56-7BE3-BDE8-668E0952E14C}"/>
              </a:ext>
            </a:extLst>
          </p:cNvPr>
          <p:cNvSpPr txBox="1"/>
          <p:nvPr/>
        </p:nvSpPr>
        <p:spPr>
          <a:xfrm>
            <a:off x="5550568" y="603183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15 September, 2024</a:t>
            </a:r>
          </a:p>
        </p:txBody>
      </p:sp>
    </p:spTree>
    <p:extLst>
      <p:ext uri="{BB962C8B-B14F-4D97-AF65-F5344CB8AC3E}">
        <p14:creationId xmlns:p14="http://schemas.microsoft.com/office/powerpoint/2010/main" val="2439008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89EF9-78B8-B11D-81DB-A781EC0F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8D7DC1A-E70D-606C-994E-7FC336DF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2290" name="Picture 2" descr="The procedure of exploration geophysics. (a) The subsurface structures....  | Download Scientific Diagram">
            <a:extLst>
              <a:ext uri="{FF2B5EF4-FFF2-40B4-BE49-F238E27FC236}">
                <a16:creationId xmlns:a16="http://schemas.microsoft.com/office/drawing/2014/main" id="{D5B17A54-EFDA-BB34-ECF4-111C29369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77677"/>
            <a:ext cx="6739689" cy="56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ABEB6B-2132-F2B7-6126-0184D7E6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1430"/>
            <a:ext cx="10515600" cy="1325563"/>
          </a:xfrm>
        </p:spPr>
        <p:txBody>
          <a:bodyPr/>
          <a:lstStyle/>
          <a:p>
            <a:r>
              <a:rPr lang="en-AE" b="1" dirty="0"/>
              <a:t>Exploration geophyscis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2B4B4-8AD4-34F3-E76A-BCF099CFA874}"/>
              </a:ext>
            </a:extLst>
          </p:cNvPr>
          <p:cNvSpPr/>
          <p:nvPr/>
        </p:nvSpPr>
        <p:spPr>
          <a:xfrm>
            <a:off x="3497000" y="1314133"/>
            <a:ext cx="2799627" cy="226244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84689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6C21E60F-3211-1FD7-F497-3E70006AA6DB}"/>
              </a:ext>
            </a:extLst>
          </p:cNvPr>
          <p:cNvSpPr txBox="1">
            <a:spLocks/>
          </p:cNvSpPr>
          <p:nvPr/>
        </p:nvSpPr>
        <p:spPr>
          <a:xfrm>
            <a:off x="1806044" y="209181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Agenda</a:t>
            </a:r>
          </a:p>
        </p:txBody>
      </p:sp>
      <p:sp>
        <p:nvSpPr>
          <p:cNvPr id="2" name="Google Shape;131;p28">
            <a:extLst>
              <a:ext uri="{FF2B5EF4-FFF2-40B4-BE49-F238E27FC236}">
                <a16:creationId xmlns:a16="http://schemas.microsoft.com/office/drawing/2014/main" id="{233FCEF7-2D09-AC6A-F0AC-E88CD4E9A4A8}"/>
              </a:ext>
            </a:extLst>
          </p:cNvPr>
          <p:cNvSpPr/>
          <p:nvPr/>
        </p:nvSpPr>
        <p:spPr>
          <a:xfrm>
            <a:off x="2051500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1: Wednesday, Sep 11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Google Shape;132;p28">
            <a:extLst>
              <a:ext uri="{FF2B5EF4-FFF2-40B4-BE49-F238E27FC236}">
                <a16:creationId xmlns:a16="http://schemas.microsoft.com/office/drawing/2014/main" id="{01089DD8-B390-92CB-77D5-5DCE0E9CE092}"/>
              </a:ext>
            </a:extLst>
          </p:cNvPr>
          <p:cNvSpPr/>
          <p:nvPr/>
        </p:nvSpPr>
        <p:spPr>
          <a:xfrm>
            <a:off x="6802174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2: Sunday, Sep 15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Google Shape;133;p28">
            <a:extLst>
              <a:ext uri="{FF2B5EF4-FFF2-40B4-BE49-F238E27FC236}">
                <a16:creationId xmlns:a16="http://schemas.microsoft.com/office/drawing/2014/main" id="{78A175D6-94F6-AEF5-B6DE-4DD489D373F2}"/>
              </a:ext>
            </a:extLst>
          </p:cNvPr>
          <p:cNvSpPr/>
          <p:nvPr/>
        </p:nvSpPr>
        <p:spPr>
          <a:xfrm>
            <a:off x="2051500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9:00 - 9:30 – Welcome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9:30 - 10:30 –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:30 – 11:00 –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de"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11:30 - 12:00 -  Starter Kit</a:t>
            </a:r>
          </a:p>
        </p:txBody>
      </p:sp>
      <p:sp>
        <p:nvSpPr>
          <p:cNvPr id="5" name="Google Shape;134;p28">
            <a:extLst>
              <a:ext uri="{FF2B5EF4-FFF2-40B4-BE49-F238E27FC236}">
                <a16:creationId xmlns:a16="http://schemas.microsoft.com/office/drawing/2014/main" id="{F6E760D0-1A4D-525B-F96A-00522C5E9212}"/>
              </a:ext>
            </a:extLst>
          </p:cNvPr>
          <p:cNvSpPr/>
          <p:nvPr/>
        </p:nvSpPr>
        <p:spPr>
          <a:xfrm>
            <a:off x="6802174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dk1"/>
                </a:solidFill>
              </a:rPr>
              <a:t>09:00am - 09:30am:  Meet &amp; Greet 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09:30am - 12:00pm:  Welcome Note, Projects and Teams Overview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12:00pm - 13:00pm:  Lunch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13:00pm - 16:00pm:  Teams work on their approach &amp; preparing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16:00pm - 17:00pm:  Teams to present their findings and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19:00pm - 21:00pm:  Ice Breaker sponsored by Shell:  Winner Announcement &amp; Awards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A1557-E48E-2472-6A2D-CDF0B31DF207}"/>
              </a:ext>
            </a:extLst>
          </p:cNvPr>
          <p:cNvSpPr txBox="1"/>
          <p:nvPr/>
        </p:nvSpPr>
        <p:spPr>
          <a:xfrm>
            <a:off x="2051500" y="931753"/>
            <a:ext cx="930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☕👩‍💻☕🥪👩‍💻☕☕☕🥪🥵🙌🙋‍♀️🤩</a:t>
            </a:r>
            <a:endParaRPr lang="nb-NO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8E25A-FD8E-D053-EA9F-D688F8D1DC8D}"/>
              </a:ext>
            </a:extLst>
          </p:cNvPr>
          <p:cNvSpPr txBox="1"/>
          <p:nvPr/>
        </p:nvSpPr>
        <p:spPr>
          <a:xfrm>
            <a:off x="2580505" y="5921740"/>
            <a:ext cx="84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Winning presentations will present at the Energy Transition Theatre: Tuesday 11</a:t>
            </a:r>
            <a:r>
              <a:rPr lang="en-US" baseline="30000" dirty="0"/>
              <a:t>th</a:t>
            </a:r>
            <a:r>
              <a:rPr lang="en-US" dirty="0"/>
              <a:t> 14:30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D6D77-16F9-EBC8-B236-185E6BB5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549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3F7E-3558-F1F7-CD00-7D22DCF6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B94E87-85D5-B42D-A6DD-4E1E22944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2290" name="Picture 2" descr="The procedure of exploration geophysics. (a) The subsurface structures....  | Download Scientific Diagram">
            <a:extLst>
              <a:ext uri="{FF2B5EF4-FFF2-40B4-BE49-F238E27FC236}">
                <a16:creationId xmlns:a16="http://schemas.microsoft.com/office/drawing/2014/main" id="{355C68E1-95C1-5235-2D09-511E96F92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77677"/>
            <a:ext cx="6739689" cy="56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BE63B7-D608-3BF2-3F23-49954A1E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1430"/>
            <a:ext cx="10515600" cy="1325563"/>
          </a:xfrm>
        </p:spPr>
        <p:txBody>
          <a:bodyPr/>
          <a:lstStyle/>
          <a:p>
            <a:r>
              <a:rPr lang="en-AE" b="1" dirty="0"/>
              <a:t>How it is realted to HPC?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0B02E-E68A-1176-CA84-BECE4A3507C7}"/>
              </a:ext>
            </a:extLst>
          </p:cNvPr>
          <p:cNvSpPr/>
          <p:nvPr/>
        </p:nvSpPr>
        <p:spPr>
          <a:xfrm>
            <a:off x="6762597" y="1250066"/>
            <a:ext cx="3653743" cy="2435814"/>
          </a:xfrm>
          <a:prstGeom prst="rect">
            <a:avLst/>
          </a:prstGeom>
          <a:noFill/>
          <a:ln w="142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59FBB-C7CA-19B8-A28B-CCD655DD083F}"/>
              </a:ext>
            </a:extLst>
          </p:cNvPr>
          <p:cNvSpPr/>
          <p:nvPr/>
        </p:nvSpPr>
        <p:spPr>
          <a:xfrm>
            <a:off x="6238754" y="2141317"/>
            <a:ext cx="1041722" cy="891251"/>
          </a:xfrm>
          <a:prstGeom prst="rect">
            <a:avLst/>
          </a:prstGeom>
          <a:solidFill>
            <a:schemeClr val="bg1"/>
          </a:solidFill>
          <a:ln w="142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>
                <a:solidFill>
                  <a:schemeClr val="tx1"/>
                </a:solidFill>
              </a:rPr>
              <a:t>Imaging</a:t>
            </a:r>
          </a:p>
        </p:txBody>
      </p:sp>
    </p:spTree>
    <p:extLst>
      <p:ext uri="{BB962C8B-B14F-4D97-AF65-F5344CB8AC3E}">
        <p14:creationId xmlns:p14="http://schemas.microsoft.com/office/powerpoint/2010/main" val="2478176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75FF0-D590-EEE4-4F73-1BC7B15E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8419-12A0-33E1-C9A2-A8C112F4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418421"/>
            <a:ext cx="10515600" cy="1325563"/>
          </a:xfrm>
        </p:spPr>
        <p:txBody>
          <a:bodyPr/>
          <a:lstStyle/>
          <a:p>
            <a:r>
              <a:rPr lang="en-AE" b="1" u="sng" dirty="0"/>
              <a:t>Solution</a:t>
            </a:r>
            <a:r>
              <a:rPr lang="en-AE" dirty="0"/>
              <a:t>: </a:t>
            </a:r>
            <a:r>
              <a:rPr lang="en-AE" sz="4000" b="1" dirty="0"/>
              <a:t>Explore embeddings for seismic data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1653E-6DDE-E768-00E6-80261F10E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2878921"/>
            <a:ext cx="10327105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Compress / decompress / reconstruct</a:t>
            </a:r>
          </a:p>
          <a:p>
            <a:pPr marL="0" indent="0">
              <a:buNone/>
            </a:pPr>
            <a:endParaRPr lang="en-AE" b="1" dirty="0"/>
          </a:p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W</a:t>
            </a:r>
            <a:r>
              <a:rPr lang="en-US" b="1" dirty="0"/>
              <a:t>ha</a:t>
            </a:r>
            <a:r>
              <a:rPr lang="en-AE" b="1" dirty="0"/>
              <a:t>t value we could extract from deep embeddings?</a:t>
            </a:r>
          </a:p>
          <a:p>
            <a:pPr lvl="1">
              <a:buFontTx/>
              <a:buChar char="-"/>
            </a:pPr>
            <a:r>
              <a:rPr lang="en-US" dirty="0"/>
              <a:t>L</a:t>
            </a:r>
            <a:r>
              <a:rPr lang="en-AE" dirty="0"/>
              <a:t>and and marine cluster separately</a:t>
            </a:r>
          </a:p>
          <a:p>
            <a:pPr lvl="1">
              <a:buFontTx/>
              <a:buChar char="-"/>
            </a:pPr>
            <a:r>
              <a:rPr lang="en-AE" dirty="0"/>
              <a:t>Synthetic and real cluster separately</a:t>
            </a:r>
          </a:p>
          <a:p>
            <a:pPr lvl="1">
              <a:buFontTx/>
              <a:buChar char="-"/>
            </a:pPr>
            <a:r>
              <a:rPr lang="en-AE" dirty="0"/>
              <a:t>Can you ask data where the first arrival was?</a:t>
            </a:r>
          </a:p>
          <a:p>
            <a:pPr lvl="1">
              <a:buFontTx/>
              <a:buChar char="-"/>
            </a:pPr>
            <a:r>
              <a:rPr lang="en-AE" dirty="0"/>
              <a:t>Analogies with video analytics?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6EEC5-4E83-2B15-0573-A65BFB8DD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0C34D7-AAC6-4BAA-6B24-898E8414084A}"/>
              </a:ext>
            </a:extLst>
          </p:cNvPr>
          <p:cNvSpPr txBox="1">
            <a:spLocks/>
          </p:cNvSpPr>
          <p:nvPr/>
        </p:nvSpPr>
        <p:spPr>
          <a:xfrm>
            <a:off x="16764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E" b="1" u="sng" dirty="0"/>
              <a:t>Problem</a:t>
            </a:r>
            <a:r>
              <a:rPr lang="en-AE" dirty="0"/>
              <a:t>: </a:t>
            </a:r>
            <a:r>
              <a:rPr lang="en-AE" b="1" dirty="0"/>
              <a:t>Large amounts of seismic data</a:t>
            </a:r>
          </a:p>
        </p:txBody>
      </p:sp>
    </p:spTree>
    <p:extLst>
      <p:ext uri="{BB962C8B-B14F-4D97-AF65-F5344CB8AC3E}">
        <p14:creationId xmlns:p14="http://schemas.microsoft.com/office/powerpoint/2010/main" val="1917821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A4672-894A-74B0-CDD7-851DCA73D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806757-CA4D-2BEC-AA3C-BEC392BC865B}"/>
              </a:ext>
            </a:extLst>
          </p:cNvPr>
          <p:cNvSpPr txBox="1"/>
          <p:nvPr/>
        </p:nvSpPr>
        <p:spPr>
          <a:xfrm>
            <a:off x="2084832" y="357559"/>
            <a:ext cx="7031736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Teams and projects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B4C01-453A-6397-0C68-DB32FFE8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416CBF-4C16-4113-D6C4-A282C1868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328532"/>
              </p:ext>
            </p:extLst>
          </p:nvPr>
        </p:nvGraphicFramePr>
        <p:xfrm>
          <a:off x="2435159" y="2772293"/>
          <a:ext cx="8127999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2441">
                  <a:extLst>
                    <a:ext uri="{9D8B030D-6E8A-4147-A177-3AD203B41FA5}">
                      <a16:colId xmlns:a16="http://schemas.microsoft.com/office/drawing/2014/main" val="680812310"/>
                    </a:ext>
                  </a:extLst>
                </a:gridCol>
                <a:gridCol w="2303362">
                  <a:extLst>
                    <a:ext uri="{9D8B030D-6E8A-4147-A177-3AD203B41FA5}">
                      <a16:colId xmlns:a16="http://schemas.microsoft.com/office/drawing/2014/main" val="2989084424"/>
                    </a:ext>
                  </a:extLst>
                </a:gridCol>
                <a:gridCol w="4602196">
                  <a:extLst>
                    <a:ext uri="{9D8B030D-6E8A-4147-A177-3AD203B41FA5}">
                      <a16:colId xmlns:a16="http://schemas.microsoft.com/office/drawing/2014/main" val="1954219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E" sz="2400" dirty="0"/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sz="2400" dirty="0"/>
                        <a:t>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sz="2400" dirty="0"/>
                        <a:t>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00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sz="2400" dirty="0"/>
                        <a:t>Team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sz="2400" dirty="0"/>
                        <a:t>Hashim Taufik</a:t>
                      </a:r>
                    </a:p>
                    <a:p>
                      <a:r>
                        <a:rPr lang="en-AE" sz="2400" dirty="0"/>
                        <a:t>Randy Harsuko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sz="2400" dirty="0"/>
                        <a:t>CLIP embeddings with BERT / ViT + TSNe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5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E" sz="2400" dirty="0"/>
                        <a:t>Team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E" sz="2400" dirty="0"/>
                        <a:t>Jiahua Zhao</a:t>
                      </a:r>
                    </a:p>
                    <a:p>
                      <a:r>
                        <a:rPr lang="en-AE" sz="2400" dirty="0"/>
                        <a:t>Naveed Akram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E" sz="2400" dirty="0"/>
                        <a:t>MAE for real-data embeddings + TSNe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35273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517C913-FAF3-5244-9B23-E7C5440D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483" b="13248"/>
          <a:stretch/>
        </p:blipFill>
        <p:spPr>
          <a:xfrm>
            <a:off x="8664149" y="167596"/>
            <a:ext cx="3385906" cy="1200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6373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8CFA-0730-989A-BEE5-E9E2E5E5B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CC24FF-7B89-B871-DFD6-134368C44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8" y="1144588"/>
            <a:ext cx="5392062" cy="3313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8FC47-AC9D-FB0E-B680-05EC286D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8" y="143156"/>
            <a:ext cx="10515600" cy="1325563"/>
          </a:xfrm>
        </p:spPr>
        <p:txBody>
          <a:bodyPr/>
          <a:lstStyle/>
          <a:p>
            <a:r>
              <a:rPr lang="en-AE" b="1" dirty="0"/>
              <a:t>Award!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4C4B7-9985-67B6-ADFA-E5A2DFF19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416" y="4377859"/>
            <a:ext cx="4806122" cy="240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NVIDIA Jetson AGX Orin Developer Kit 32GB eMMC RAM 945-13730-0000-000 AI |  eBay">
            <a:extLst>
              <a:ext uri="{FF2B5EF4-FFF2-40B4-BE49-F238E27FC236}">
                <a16:creationId xmlns:a16="http://schemas.microsoft.com/office/drawing/2014/main" id="{350275B5-1673-CB61-FBA9-51420620B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 bwMode="auto">
          <a:xfrm>
            <a:off x="5739693" y="0"/>
            <a:ext cx="5614107" cy="50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624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81EA-D2E2-0FAC-2810-470F9D446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09567B-F844-70A7-5989-1B4E435534CF}"/>
              </a:ext>
            </a:extLst>
          </p:cNvPr>
          <p:cNvSpPr txBox="1"/>
          <p:nvPr/>
        </p:nvSpPr>
        <p:spPr>
          <a:xfrm>
            <a:off x="2084832" y="357559"/>
            <a:ext cx="7031736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Judging Panel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090975-5F1D-64BA-5B01-13E3BA0E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F408C-D634-D47F-C483-9732338B2808}"/>
              </a:ext>
            </a:extLst>
          </p:cNvPr>
          <p:cNvSpPr txBox="1"/>
          <p:nvPr/>
        </p:nvSpPr>
        <p:spPr>
          <a:xfrm>
            <a:off x="2564091" y="2505670"/>
            <a:ext cx="7580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5400" dirty="0"/>
              <a:t>Seismic + HPC + AI Experts</a:t>
            </a:r>
          </a:p>
          <a:p>
            <a:r>
              <a:rPr lang="en-AE" sz="5400" dirty="0"/>
              <a:t>Please introduce yourself</a:t>
            </a:r>
          </a:p>
        </p:txBody>
      </p:sp>
    </p:spTree>
    <p:extLst>
      <p:ext uri="{BB962C8B-B14F-4D97-AF65-F5344CB8AC3E}">
        <p14:creationId xmlns:p14="http://schemas.microsoft.com/office/powerpoint/2010/main" val="290352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2E0A-63D8-B72E-524D-FBF253734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9AC418-0CDB-8E1B-BA49-E49C18C8F54F}"/>
              </a:ext>
            </a:extLst>
          </p:cNvPr>
          <p:cNvSpPr txBox="1"/>
          <p:nvPr/>
        </p:nvSpPr>
        <p:spPr>
          <a:xfrm>
            <a:off x="2084832" y="357559"/>
            <a:ext cx="7031736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Judging Panel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16864-E6CD-46CB-5A09-766D87C54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45B9C-3AA4-8C83-6363-BB0FB8C605C1}"/>
              </a:ext>
            </a:extLst>
          </p:cNvPr>
          <p:cNvSpPr txBox="1"/>
          <p:nvPr/>
        </p:nvSpPr>
        <p:spPr>
          <a:xfrm>
            <a:off x="1998482" y="2120949"/>
            <a:ext cx="958102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sz="5400" dirty="0"/>
              <a:t>Let the Final Presentations begin!</a:t>
            </a:r>
          </a:p>
          <a:p>
            <a:pPr algn="ctr"/>
            <a:endParaRPr lang="en-AE" sz="5400" dirty="0"/>
          </a:p>
          <a:p>
            <a:pPr algn="ctr"/>
            <a:r>
              <a:rPr lang="en-AE" sz="2800" dirty="0">
                <a:highlight>
                  <a:srgbClr val="FFFF00"/>
                </a:highlight>
              </a:rPr>
              <a:t>Each team has 15 min + 5 min QA</a:t>
            </a:r>
          </a:p>
          <a:p>
            <a:pPr algn="ctr"/>
            <a:r>
              <a:rPr lang="en-AE" sz="2800" dirty="0">
                <a:highlight>
                  <a:srgbClr val="FFFF00"/>
                </a:highlight>
              </a:rPr>
              <a:t>Winners will be announced at the Ice Breaker</a:t>
            </a:r>
          </a:p>
          <a:p>
            <a:pPr algn="ctr"/>
            <a:endParaRPr lang="en-AE" sz="2800" dirty="0">
              <a:highlight>
                <a:srgbClr val="FFFF00"/>
              </a:highlight>
            </a:endParaRPr>
          </a:p>
          <a:p>
            <a:pPr algn="ctr"/>
            <a:r>
              <a:rPr lang="en-AE" dirty="0">
                <a:highlight>
                  <a:srgbClr val="FFFF00"/>
                </a:highlight>
              </a:rPr>
              <a:t>Codes available at  </a:t>
            </a:r>
            <a:r>
              <a:rPr lang="en-US" dirty="0">
                <a:highlight>
                  <a:srgbClr val="FFFF00"/>
                </a:highlight>
              </a:rPr>
              <a:t>https://</a:t>
            </a:r>
            <a:r>
              <a:rPr lang="en-US" dirty="0" err="1">
                <a:highlight>
                  <a:srgbClr val="FFFF00"/>
                </a:highlight>
              </a:rPr>
              <a:t>github.com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ovcharenkoo</a:t>
            </a:r>
            <a:r>
              <a:rPr lang="en-US" dirty="0">
                <a:highlight>
                  <a:srgbClr val="FFFF00"/>
                </a:highlight>
              </a:rPr>
              <a:t>/eage_hpc_hackathon_2024</a:t>
            </a:r>
            <a:r>
              <a:rPr lang="en-AE" dirty="0"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2278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1196-F1E0-3722-2B3E-72D9F9D8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86DFC-2FE8-DD94-49A2-0967A529C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1E715-8431-FCEA-DB37-E2857E3B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997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84A3-6110-D54A-2DD5-CE28BC3F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88347-99F4-5122-3CA2-FE1957094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CE3F-7146-2849-9532-5BBBFB4F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7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2035-2679-78A9-D530-E2509B53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90E521-629D-9DCA-CAF9-1545085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2290" name="Picture 2" descr="The procedure of exploration geophysics. (a) The subsurface structures....  | Download Scientific Diagram">
            <a:extLst>
              <a:ext uri="{FF2B5EF4-FFF2-40B4-BE49-F238E27FC236}">
                <a16:creationId xmlns:a16="http://schemas.microsoft.com/office/drawing/2014/main" id="{3FAE2A82-2329-06D6-0305-BABFDA21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77677"/>
            <a:ext cx="6739689" cy="56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7EE0C-5F41-5092-218F-9C7DAD15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1430"/>
            <a:ext cx="10515600" cy="1325563"/>
          </a:xfrm>
        </p:spPr>
        <p:txBody>
          <a:bodyPr/>
          <a:lstStyle/>
          <a:p>
            <a:r>
              <a:rPr lang="en-AE" b="1" dirty="0"/>
              <a:t>Exploration geophyscis</a:t>
            </a:r>
          </a:p>
        </p:txBody>
      </p:sp>
    </p:spTree>
    <p:extLst>
      <p:ext uri="{BB962C8B-B14F-4D97-AF65-F5344CB8AC3E}">
        <p14:creationId xmlns:p14="http://schemas.microsoft.com/office/powerpoint/2010/main" val="300759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3FAD-A4E0-DC89-9A8B-D3F1CFDE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DE25-E9AC-A6AD-182D-9B24C397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dirty="0"/>
              <a:t>Seismic data - marine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37B0F-CBDD-DAEA-9D43-BBF666CA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6146" name="Picture 2" descr="How Does Marine Seismic Work? | Rigzone">
            <a:extLst>
              <a:ext uri="{FF2B5EF4-FFF2-40B4-BE49-F238E27FC236}">
                <a16:creationId xmlns:a16="http://schemas.microsoft.com/office/drawing/2014/main" id="{B6D6A02D-05A3-EB8D-31C8-BA57E6D6E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542381"/>
            <a:ext cx="508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59ADA-7113-58D8-766F-68B16F01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602" y="805716"/>
            <a:ext cx="4053305" cy="5246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3D608-3997-E042-1E43-858FE59C7267}"/>
              </a:ext>
            </a:extLst>
          </p:cNvPr>
          <p:cNvSpPr txBox="1"/>
          <p:nvPr/>
        </p:nvSpPr>
        <p:spPr>
          <a:xfrm>
            <a:off x="1676400" y="6440980"/>
            <a:ext cx="1070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/publication/248805282_Reflection_seismic_waveform_tomography/</a:t>
            </a:r>
            <a:r>
              <a:rPr lang="en-US" dirty="0" err="1"/>
              <a:t>figures?lo</a:t>
            </a:r>
            <a:r>
              <a:rPr lang="en-US" dirty="0"/>
              <a:t>=1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055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FC00-1191-E2D5-3231-585495392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E1BC-B73E-0434-591C-FF27F178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dirty="0"/>
              <a:t>Seismic data - 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56870-A1C0-04DB-2A43-606251BF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8198" name="Picture 6" descr="Seismic survey | Description, Methods, &amp; Facts | Britannica">
            <a:extLst>
              <a:ext uri="{FF2B5EF4-FFF2-40B4-BE49-F238E27FC236}">
                <a16:creationId xmlns:a16="http://schemas.microsoft.com/office/drawing/2014/main" id="{EDBF19BE-4455-0F85-A913-62C5EA6F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62" y="1804131"/>
            <a:ext cx="5783179" cy="38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rk Seismic LLC">
            <a:extLst>
              <a:ext uri="{FF2B5EF4-FFF2-40B4-BE49-F238E27FC236}">
                <a16:creationId xmlns:a16="http://schemas.microsoft.com/office/drawing/2014/main" id="{F5FA12FC-A698-EEAF-18C1-D2159FB8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32"/>
          <a:stretch/>
        </p:blipFill>
        <p:spPr bwMode="auto">
          <a:xfrm>
            <a:off x="8105273" y="399672"/>
            <a:ext cx="3589422" cy="54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649EA-773E-E437-673E-498415B62CCE}"/>
              </a:ext>
            </a:extLst>
          </p:cNvPr>
          <p:cNvSpPr txBox="1"/>
          <p:nvPr/>
        </p:nvSpPr>
        <p:spPr>
          <a:xfrm>
            <a:off x="2009273" y="627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https://www.parkseismic.com/whatisseismicsurvey/</a:t>
            </a:r>
          </a:p>
        </p:txBody>
      </p:sp>
    </p:spTree>
    <p:extLst>
      <p:ext uri="{BB962C8B-B14F-4D97-AF65-F5344CB8AC3E}">
        <p14:creationId xmlns:p14="http://schemas.microsoft.com/office/powerpoint/2010/main" val="153404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10DE-264E-1859-D1B5-6C6E9B64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C68C7-00E3-9EF7-753D-09C1F6A0E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9218" name="Picture 2" descr="A reflection and transposition of Chapter 17 Seismic Exploration from the book Petroleum Geoscience: From Sedimentary Environments to Rock Physics (pp.375-387)">
            <a:extLst>
              <a:ext uri="{FF2B5EF4-FFF2-40B4-BE49-F238E27FC236}">
                <a16:creationId xmlns:a16="http://schemas.microsoft.com/office/drawing/2014/main" id="{B9AFF6AD-0412-8A40-0307-FC2745CB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12192000" cy="6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784E8-94A5-76C4-CA35-8708ED984A86}"/>
              </a:ext>
            </a:extLst>
          </p:cNvPr>
          <p:cNvSpPr txBox="1"/>
          <p:nvPr/>
        </p:nvSpPr>
        <p:spPr>
          <a:xfrm>
            <a:off x="208547" y="6383893"/>
            <a:ext cx="10684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https://www.linkedin.com/pulse/exploration-seismic-data-acquisition-neal-s-turluck/</a:t>
            </a:r>
          </a:p>
        </p:txBody>
      </p:sp>
    </p:spTree>
    <p:extLst>
      <p:ext uri="{BB962C8B-B14F-4D97-AF65-F5344CB8AC3E}">
        <p14:creationId xmlns:p14="http://schemas.microsoft.com/office/powerpoint/2010/main" val="260319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aa4a235-b6e2-48d5-9195-7fcf05b459b0}" enabled="0" method="" siteId="{3aa4a235-b6e2-48d5-9195-7fcf05b459b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8279</TotalTime>
  <Words>2288</Words>
  <Application>Microsoft Macintosh PowerPoint</Application>
  <PresentationFormat>Widescreen</PresentationFormat>
  <Paragraphs>300</Paragraphs>
  <Slides>57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Arial</vt:lpstr>
      <vt:lpstr>Calibri</vt:lpstr>
      <vt:lpstr>Calibri Light</vt:lpstr>
      <vt:lpstr>Century Gothic</vt:lpstr>
      <vt:lpstr>Helvetica</vt:lpstr>
      <vt:lpstr>Noto Sans Symbols</vt:lpstr>
      <vt:lpstr>NVIDIA Sans</vt:lpstr>
      <vt:lpstr>NVIDIA Sans Light</vt:lpstr>
      <vt:lpstr>NVIDIA Sans Medium</vt:lpstr>
      <vt:lpstr>Roboto Mono</vt:lpstr>
      <vt:lpstr>Trebuchet MS</vt:lpstr>
      <vt:lpstr>Wingdings</vt:lpstr>
      <vt:lpstr>Office Theme</vt:lpstr>
      <vt:lpstr>Title Only</vt:lpstr>
      <vt:lpstr>PowerPoint Presentation</vt:lpstr>
      <vt:lpstr>PowerPoint Presentation</vt:lpstr>
      <vt:lpstr>Hackathon History at the EAGE</vt:lpstr>
      <vt:lpstr>Hackathon History at the EAGE</vt:lpstr>
      <vt:lpstr>PowerPoint Presentation</vt:lpstr>
      <vt:lpstr>Exploration geophyscis</vt:lpstr>
      <vt:lpstr>Seismic data - marine</vt:lpstr>
      <vt:lpstr>Seismic data - land</vt:lpstr>
      <vt:lpstr>PowerPoint Presentation</vt:lpstr>
      <vt:lpstr>Need to do</vt:lpstr>
      <vt:lpstr>Problem: Large amounts of heavy data</vt:lpstr>
      <vt:lpstr>Solution: Explore embeddings for seismic data</vt:lpstr>
      <vt:lpstr>Data and starting notebook</vt:lpstr>
      <vt:lpstr>Land data with groundroll</vt:lpstr>
      <vt:lpstr>Marine streamer data</vt:lpstr>
      <vt:lpstr>Land data with groundroll</vt:lpstr>
      <vt:lpstr>Marine streamer data</vt:lpstr>
      <vt:lpstr>Evaluation: how to compare two shots?</vt:lpstr>
      <vt:lpstr>Keep last 20 shots from each dataset for validation and testing [N/10/10]</vt:lpstr>
      <vt:lpstr>Open seismic datasets</vt:lpstr>
      <vt:lpstr>Masked Autoencoders with Vision Transformer backbone</vt:lpstr>
      <vt:lpstr>Award!</vt:lpstr>
      <vt:lpstr>PowerPoint Presentation</vt:lpstr>
      <vt:lpstr>Award!</vt:lpstr>
      <vt:lpstr>Github expectations</vt:lpstr>
      <vt:lpstr>Some Hackathon Tips</vt:lpstr>
      <vt:lpstr>Some General Recommendations</vt:lpstr>
      <vt:lpstr>PowerPoint Presentation</vt:lpstr>
      <vt:lpstr>GPU resources 1/2</vt:lpstr>
      <vt:lpstr>GPU resources 2/2</vt:lpstr>
      <vt:lpstr>GPU resources 2/2</vt:lpstr>
      <vt:lpstr>GPU resources 2/2</vt:lpstr>
      <vt:lpstr>GPU resources 2/2</vt:lpstr>
      <vt:lpstr>GPU resources 2/2</vt:lpstr>
      <vt:lpstr>Ideas and Teams</vt:lpstr>
      <vt:lpstr>PowerPoint Presentation</vt:lpstr>
      <vt:lpstr>PowerPoint Presentation</vt:lpstr>
      <vt:lpstr>PowerPoint Presentation</vt:lpstr>
      <vt:lpstr>Exploration geophyscis</vt:lpstr>
      <vt:lpstr>Problem: Large amounts of heavy data</vt:lpstr>
      <vt:lpstr>Solution: Explore embeddings for seismic data</vt:lpstr>
      <vt:lpstr>Evaluation: how to compare two shots?</vt:lpstr>
      <vt:lpstr>PowerPoint Presentation</vt:lpstr>
      <vt:lpstr>PowerPoint Presentation</vt:lpstr>
      <vt:lpstr>Final Presentation Guide</vt:lpstr>
      <vt:lpstr>Award!</vt:lpstr>
      <vt:lpstr>PowerPoint Presentation</vt:lpstr>
      <vt:lpstr>PowerPoint Presentation</vt:lpstr>
      <vt:lpstr>Exploration geophyscis</vt:lpstr>
      <vt:lpstr>How it is realted to HPC?</vt:lpstr>
      <vt:lpstr>Solution: Explore embeddings for seismic data</vt:lpstr>
      <vt:lpstr>PowerPoint Presentation</vt:lpstr>
      <vt:lpstr>Award!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Arina Sledina</dc:creator>
  <cp:lastModifiedBy>Oleg Ovcharenko</cp:lastModifiedBy>
  <cp:revision>56</cp:revision>
  <cp:lastPrinted>2024-06-06T07:26:32Z</cp:lastPrinted>
  <dcterms:created xsi:type="dcterms:W3CDTF">2023-03-06T11:05:12Z</dcterms:created>
  <dcterms:modified xsi:type="dcterms:W3CDTF">2024-09-15T13:49:04Z</dcterms:modified>
</cp:coreProperties>
</file>